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082" r:id="rId1"/>
  </p:sldMasterIdLst>
  <p:notesMasterIdLst>
    <p:notesMasterId r:id="rId30"/>
  </p:notesMasterIdLst>
  <p:handoutMasterIdLst>
    <p:handoutMasterId r:id="rId31"/>
  </p:handoutMasterIdLst>
  <p:sldIdLst>
    <p:sldId id="1242" r:id="rId2"/>
    <p:sldId id="1365" r:id="rId3"/>
    <p:sldId id="1374" r:id="rId4"/>
    <p:sldId id="1399" r:id="rId5"/>
    <p:sldId id="1382" r:id="rId6"/>
    <p:sldId id="1383" r:id="rId7"/>
    <p:sldId id="1378" r:id="rId8"/>
    <p:sldId id="1396" r:id="rId9"/>
    <p:sldId id="1400" r:id="rId10"/>
    <p:sldId id="1385" r:id="rId11"/>
    <p:sldId id="1369" r:id="rId12"/>
    <p:sldId id="1376" r:id="rId13"/>
    <p:sldId id="1377" r:id="rId14"/>
    <p:sldId id="1348" r:id="rId15"/>
    <p:sldId id="1380" r:id="rId16"/>
    <p:sldId id="1381" r:id="rId17"/>
    <p:sldId id="1387" r:id="rId18"/>
    <p:sldId id="1375" r:id="rId19"/>
    <p:sldId id="1395" r:id="rId20"/>
    <p:sldId id="1392" r:id="rId21"/>
    <p:sldId id="1391" r:id="rId22"/>
    <p:sldId id="1389" r:id="rId23"/>
    <p:sldId id="1390" r:id="rId24"/>
    <p:sldId id="1379" r:id="rId25"/>
    <p:sldId id="1397" r:id="rId26"/>
    <p:sldId id="1393" r:id="rId27"/>
    <p:sldId id="1386" r:id="rId28"/>
    <p:sldId id="1314" r:id="rId29"/>
  </p:sldIdLst>
  <p:sldSz cx="12188825" cy="6858000"/>
  <p:notesSz cx="6799263" cy="9929813"/>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rt" id="{E387D750-615C-4F0D-BDC4-13D8F2242D3F}">
          <p14:sldIdLst>
            <p14:sldId id="1242"/>
            <p14:sldId id="1365"/>
            <p14:sldId id="1374"/>
            <p14:sldId id="1399"/>
            <p14:sldId id="1382"/>
            <p14:sldId id="1383"/>
            <p14:sldId id="1378"/>
            <p14:sldId id="1396"/>
            <p14:sldId id="1400"/>
            <p14:sldId id="1385"/>
            <p14:sldId id="1369"/>
            <p14:sldId id="1376"/>
            <p14:sldId id="1377"/>
            <p14:sldId id="1348"/>
            <p14:sldId id="1380"/>
            <p14:sldId id="1381"/>
            <p14:sldId id="1387"/>
            <p14:sldId id="1375"/>
            <p14:sldId id="1395"/>
            <p14:sldId id="1392"/>
            <p14:sldId id="1391"/>
            <p14:sldId id="1389"/>
            <p14:sldId id="1390"/>
            <p14:sldId id="1379"/>
            <p14:sldId id="1397"/>
            <p14:sldId id="1393"/>
            <p14:sldId id="1386"/>
            <p14:sldId id="1314"/>
          </p14:sldIdLst>
        </p14:section>
      </p14:sectionLst>
    </p:ext>
    <p:ext uri="{EFAFB233-063F-42B5-8137-9DF3F51BA10A}">
      <p15:sldGuideLst xmlns:p15="http://schemas.microsoft.com/office/powerpoint/2012/main">
        <p15:guide id="1" orient="horz" pos="2328" userDrawn="1">
          <p15:clr>
            <a:srgbClr val="A4A3A4"/>
          </p15:clr>
        </p15:guide>
        <p15:guide id="2" orient="horz" pos="3000" userDrawn="1">
          <p15:clr>
            <a:srgbClr val="A4A3A4"/>
          </p15:clr>
        </p15:guide>
        <p15:guide id="3" orient="horz" pos="4200" userDrawn="1">
          <p15:clr>
            <a:srgbClr val="A4A3A4"/>
          </p15:clr>
        </p15:guide>
        <p15:guide id="8" orient="horz" pos="2376" userDrawn="1">
          <p15:clr>
            <a:srgbClr val="A4A3A4"/>
          </p15:clr>
        </p15:guide>
        <p15:guide id="9" orient="horz" pos="2952" userDrawn="1">
          <p15:clr>
            <a:srgbClr val="A4A3A4"/>
          </p15:clr>
        </p15:guide>
        <p15:guide id="10" pos="311" userDrawn="1">
          <p15:clr>
            <a:srgbClr val="A4A3A4"/>
          </p15:clr>
        </p15:guide>
        <p15:guide id="12" pos="7559" userDrawn="1">
          <p15:clr>
            <a:srgbClr val="A4A3A4"/>
          </p15:clr>
        </p15:guide>
        <p15:guide id="14" pos="3911" userDrawn="1">
          <p15:clr>
            <a:srgbClr val="A4A3A4"/>
          </p15:clr>
        </p15:guide>
        <p15:guide id="15" pos="2111" userDrawn="1">
          <p15:clr>
            <a:srgbClr val="A4A3A4"/>
          </p15:clr>
        </p15:guide>
        <p15:guide id="19" pos="2759" userDrawn="1">
          <p15:clr>
            <a:srgbClr val="A4A3A4"/>
          </p15:clr>
        </p15:guide>
        <p15:guide id="20" orient="horz" pos="2040" userDrawn="1">
          <p15:clr>
            <a:srgbClr val="A4A3A4"/>
          </p15:clr>
        </p15:guide>
        <p15:guide id="21" orient="horz" pos="2880" userDrawn="1">
          <p15:clr>
            <a:srgbClr val="A4A3A4"/>
          </p15:clr>
        </p15:guide>
        <p15:guide id="22" orient="horz" pos="3942">
          <p15:clr>
            <a:srgbClr val="A4A3A4"/>
          </p15:clr>
        </p15:guide>
        <p15:guide id="23" pos="7229">
          <p15:clr>
            <a:srgbClr val="A4A3A4"/>
          </p15:clr>
        </p15:guide>
        <p15:guide id="24" orient="horz" pos="3648" userDrawn="1">
          <p15:clr>
            <a:srgbClr val="A4A3A4"/>
          </p15:clr>
        </p15:guide>
        <p15:guide id="25" orient="horz" pos="4104" userDrawn="1">
          <p15:clr>
            <a:srgbClr val="A4A3A4"/>
          </p15:clr>
        </p15:guide>
        <p15:guide id="26" orient="horz" pos="3696" userDrawn="1">
          <p15:clr>
            <a:srgbClr val="A4A3A4"/>
          </p15:clr>
        </p15:guide>
        <p15:guide id="27" pos="149">
          <p15:clr>
            <a:srgbClr val="A4A3A4"/>
          </p15:clr>
        </p15:guide>
        <p15:guide id="28" pos="1967" userDrawn="1">
          <p15:clr>
            <a:srgbClr val="A4A3A4"/>
          </p15:clr>
        </p15:guide>
        <p15:guide id="29" pos="604">
          <p15:clr>
            <a:srgbClr val="A4A3A4"/>
          </p15:clr>
        </p15:guide>
      </p15:sldGuideLst>
    </p:ext>
    <p:ext uri="{2D200454-40CA-4A62-9FC3-DE9A4176ACB9}">
      <p15:notesGuideLst xmlns:p15="http://schemas.microsoft.com/office/powerpoint/2012/main">
        <p15:guide id="1" orient="horz" pos="3077" userDrawn="1">
          <p15:clr>
            <a:srgbClr val="A4A3A4"/>
          </p15:clr>
        </p15:guide>
        <p15:guide id="2" pos="2094" userDrawn="1">
          <p15:clr>
            <a:srgbClr val="A4A3A4"/>
          </p15:clr>
        </p15:guide>
        <p15:guide id="3" orient="horz" pos="3128" userDrawn="1">
          <p15:clr>
            <a:srgbClr val="A4A3A4"/>
          </p15:clr>
        </p15:guide>
        <p15:guide id="4" pos="2142"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or" initials="A" lastIdx="0"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400"/>
    <a:srgbClr val="000080"/>
    <a:srgbClr val="1F497D"/>
    <a:srgbClr val="8A2BE2"/>
    <a:srgbClr val="EB3C00"/>
    <a:srgbClr val="072D6F"/>
    <a:srgbClr val="0000FF"/>
    <a:srgbClr val="FFFF99"/>
    <a:srgbClr val="0072C6"/>
    <a:srgbClr val="96969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4" autoAdjust="0"/>
    <p:restoredTop sz="96305" autoAdjust="0"/>
  </p:normalViewPr>
  <p:slideViewPr>
    <p:cSldViewPr snapToGrid="0">
      <p:cViewPr varScale="1">
        <p:scale>
          <a:sx n="107" d="100"/>
          <a:sy n="107" d="100"/>
        </p:scale>
        <p:origin x="138" y="132"/>
      </p:cViewPr>
      <p:guideLst>
        <p:guide orient="horz" pos="2328"/>
        <p:guide orient="horz" pos="3000"/>
        <p:guide orient="horz" pos="4200"/>
        <p:guide orient="horz" pos="2376"/>
        <p:guide orient="horz" pos="2952"/>
        <p:guide pos="311"/>
        <p:guide pos="7559"/>
        <p:guide pos="3911"/>
        <p:guide pos="2111"/>
        <p:guide pos="2759"/>
        <p:guide orient="horz" pos="2040"/>
        <p:guide orient="horz" pos="2880"/>
        <p:guide orient="horz" pos="3942"/>
        <p:guide pos="7229"/>
        <p:guide orient="horz" pos="3648"/>
        <p:guide orient="horz" pos="4104"/>
        <p:guide orient="horz" pos="3696"/>
        <p:guide pos="149"/>
        <p:guide pos="1967"/>
        <p:guide pos="604"/>
      </p:guideLst>
    </p:cSldViewPr>
  </p:slideViewPr>
  <p:outlineViewPr>
    <p:cViewPr>
      <p:scale>
        <a:sx n="33" d="100"/>
        <a:sy n="33" d="100"/>
      </p:scale>
      <p:origin x="0" y="-144"/>
    </p:cViewPr>
  </p:outlineViewPr>
  <p:notesTextViewPr>
    <p:cViewPr>
      <p:scale>
        <a:sx n="3" d="2"/>
        <a:sy n="3" d="2"/>
      </p:scale>
      <p:origin x="0" y="0"/>
    </p:cViewPr>
  </p:notesTextViewPr>
  <p:sorterViewPr>
    <p:cViewPr varScale="1">
      <p:scale>
        <a:sx n="1" d="1"/>
        <a:sy n="1" d="1"/>
      </p:scale>
      <p:origin x="0" y="10368"/>
    </p:cViewPr>
  </p:sorterViewPr>
  <p:notesViewPr>
    <p:cSldViewPr snapToGrid="0" showGuides="1">
      <p:cViewPr>
        <p:scale>
          <a:sx n="25" d="100"/>
          <a:sy n="25" d="100"/>
        </p:scale>
        <p:origin x="4458" y="1752"/>
      </p:cViewPr>
      <p:guideLst>
        <p:guide orient="horz" pos="3077"/>
        <p:guide pos="2094"/>
        <p:guide orient="horz" pos="3128"/>
        <p:guide pos="2142"/>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theme" Target="theme/theme1.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2946347" cy="496491"/>
          </a:xfrm>
          <a:prstGeom prst="rect">
            <a:avLst/>
          </a:prstGeom>
        </p:spPr>
        <p:txBody>
          <a:bodyPr vert="horz" lIns="94044" tIns="47022" rIns="94044" bIns="47022" rtlCol="0"/>
          <a:lstStyle>
            <a:lvl1pPr algn="l">
              <a:defRPr sz="1200"/>
            </a:lvl1pPr>
          </a:lstStyle>
          <a:p>
            <a:r>
              <a:rPr lang="en-US" dirty="0" smtClean="0"/>
              <a:t>Office 365</a:t>
            </a:r>
            <a:endParaRPr lang="en-US" dirty="0"/>
          </a:p>
        </p:txBody>
      </p:sp>
      <p:sp>
        <p:nvSpPr>
          <p:cNvPr id="8" name="Footer Placeholder 7"/>
          <p:cNvSpPr>
            <a:spLocks noGrp="1"/>
          </p:cNvSpPr>
          <p:nvPr>
            <p:ph type="ftr" sz="quarter" idx="2"/>
          </p:nvPr>
        </p:nvSpPr>
        <p:spPr>
          <a:xfrm>
            <a:off x="1" y="9431599"/>
            <a:ext cx="5745377" cy="397661"/>
          </a:xfrm>
          <a:prstGeom prst="rect">
            <a:avLst/>
          </a:prstGeom>
        </p:spPr>
        <p:txBody>
          <a:bodyPr vert="horz" lIns="0" tIns="47022" rIns="94044" bIns="47022" rtlCol="0" anchor="b"/>
          <a:lstStyle>
            <a:lvl1pPr algn="l">
              <a:defRPr sz="1200"/>
            </a:lvl1pPr>
          </a:lstStyle>
          <a:p>
            <a:pPr marL="238375" defTabSz="940130"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2014 </a:t>
            </a:r>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Microsoft Corporation. All rights reserved. Microsoft, Windows, and other product names are or may be registered trademarks and/or trademarks in the U.S. and/or other countries.</a:t>
            </a:r>
          </a:p>
          <a:p>
            <a:pPr marL="238375" defTabSz="940130"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34044" y="9431600"/>
            <a:ext cx="1063644" cy="496491"/>
          </a:xfrm>
          <a:prstGeom prst="rect">
            <a:avLst/>
          </a:prstGeom>
        </p:spPr>
        <p:txBody>
          <a:bodyPr vert="horz" lIns="94044" tIns="47022" rIns="94044" bIns="47022" rtlCol="0" anchor="b"/>
          <a:lstStyle>
            <a:lvl1pPr algn="r">
              <a:defRPr sz="1200"/>
            </a:lvl1pPr>
          </a:lstStyle>
          <a:p>
            <a:fld id="{0EC9E9D6-92A0-482B-A603-C9BA7FFB8190}" type="slidenum">
              <a:rPr lang="en-US" smtClean="0"/>
              <a:t>‹Nr.›</a:t>
            </a:fld>
            <a:endParaRPr lang="en-US"/>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Slide Image Placeholder 8"/>
          <p:cNvSpPr>
            <a:spLocks noGrp="1" noRot="1" noChangeAspect="1"/>
          </p:cNvSpPr>
          <p:nvPr>
            <p:ph type="sldImg" idx="2"/>
          </p:nvPr>
        </p:nvSpPr>
        <p:spPr>
          <a:xfrm>
            <a:off x="90488" y="744538"/>
            <a:ext cx="6618287" cy="3724275"/>
          </a:xfrm>
          <a:prstGeom prst="rect">
            <a:avLst/>
          </a:prstGeom>
          <a:noFill/>
          <a:ln w="12700">
            <a:solidFill>
              <a:prstClr val="black"/>
            </a:solidFill>
          </a:ln>
        </p:spPr>
        <p:txBody>
          <a:bodyPr vert="horz" lIns="94044" tIns="47022" rIns="94044" bIns="47022" rtlCol="0" anchor="ctr"/>
          <a:lstStyle/>
          <a:p>
            <a:endParaRPr lang="en-US"/>
          </a:p>
        </p:txBody>
      </p:sp>
      <p:sp>
        <p:nvSpPr>
          <p:cNvPr id="12" name="Notes Placeholder 11"/>
          <p:cNvSpPr>
            <a:spLocks noGrp="1"/>
          </p:cNvSpPr>
          <p:nvPr>
            <p:ph type="body" sz="quarter" idx="3"/>
          </p:nvPr>
        </p:nvSpPr>
        <p:spPr>
          <a:xfrm>
            <a:off x="679927" y="4716661"/>
            <a:ext cx="5439410" cy="4468416"/>
          </a:xfrm>
          <a:prstGeom prst="rect">
            <a:avLst/>
          </a:prstGeom>
        </p:spPr>
        <p:txBody>
          <a:bodyPr vert="horz" lIns="94044" tIns="47022" rIns="94044" bIns="47022"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5858698" y="9431600"/>
            <a:ext cx="938991" cy="496491"/>
          </a:xfrm>
          <a:prstGeom prst="rect">
            <a:avLst/>
          </a:prstGeom>
        </p:spPr>
        <p:txBody>
          <a:bodyPr vert="horz" lIns="94044" tIns="47022" rIns="94044" bIns="47022" rtlCol="0" anchor="b"/>
          <a:lstStyle>
            <a:lvl1pPr algn="r">
              <a:defRPr sz="1200"/>
            </a:lvl1pPr>
          </a:lstStyle>
          <a:p>
            <a:fld id="{B4008EB6-D09E-4580-8CD6-DDB14511944F}" type="slidenum">
              <a:rPr lang="en-US" smtClean="0"/>
              <a:t>‹Nr.›</a:t>
            </a:fld>
            <a:endParaRPr lang="en-US" dirty="0"/>
          </a:p>
        </p:txBody>
      </p:sp>
      <p:sp>
        <p:nvSpPr>
          <p:cNvPr id="14" name="Header Placeholder 5"/>
          <p:cNvSpPr>
            <a:spLocks noGrp="1"/>
          </p:cNvSpPr>
          <p:nvPr>
            <p:ph type="hdr" sz="quarter"/>
          </p:nvPr>
        </p:nvSpPr>
        <p:spPr>
          <a:xfrm>
            <a:off x="0" y="0"/>
            <a:ext cx="2946347" cy="496491"/>
          </a:xfrm>
          <a:prstGeom prst="rect">
            <a:avLst/>
          </a:prstGeom>
        </p:spPr>
        <p:txBody>
          <a:bodyPr vert="horz" lIns="94044" tIns="47022" rIns="94044" bIns="47022" rtlCol="0"/>
          <a:lstStyle>
            <a:lvl1pPr algn="l">
              <a:defRPr sz="1200"/>
            </a:lvl1pPr>
          </a:lstStyle>
          <a:p>
            <a:r>
              <a:rPr lang="en-US" dirty="0" smtClean="0"/>
              <a:t>Office 365</a:t>
            </a:r>
            <a:endParaRPr lang="en-US" dirty="0"/>
          </a:p>
        </p:txBody>
      </p:sp>
      <p:sp>
        <p:nvSpPr>
          <p:cNvPr id="15" name="Footer Placeholder 7"/>
          <p:cNvSpPr>
            <a:spLocks noGrp="1"/>
          </p:cNvSpPr>
          <p:nvPr>
            <p:ph type="ftr" sz="quarter" idx="4"/>
          </p:nvPr>
        </p:nvSpPr>
        <p:spPr>
          <a:xfrm>
            <a:off x="1" y="9431599"/>
            <a:ext cx="5745377" cy="397661"/>
          </a:xfrm>
          <a:prstGeom prst="rect">
            <a:avLst/>
          </a:prstGeom>
        </p:spPr>
        <p:txBody>
          <a:bodyPr vert="horz" lIns="0" tIns="47022" rIns="94044" bIns="47022" rtlCol="0" anchor="b"/>
          <a:lstStyle>
            <a:lvl1pPr algn="l">
              <a:defRPr sz="1200"/>
            </a:lvl1pPr>
          </a:lstStyle>
          <a:p>
            <a:pPr marL="238375" defTabSz="940130" eaLnBrk="0" hangingPunct="0"/>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marL="238375" defTabSz="940130" eaLnBrk="0" hangingPunct="0"/>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3" rtl="0" eaLnBrk="1" latinLnBrk="0" hangingPunct="1">
      <a:lnSpc>
        <a:spcPct val="90000"/>
      </a:lnSpc>
      <a:spcAft>
        <a:spcPts val="333"/>
      </a:spcAft>
      <a:defRPr sz="900" kern="1200">
        <a:solidFill>
          <a:schemeClr val="tx1"/>
        </a:solidFill>
        <a:latin typeface="Segoe UI Light"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22867">
              <a:spcAft>
                <a:spcPts val="336"/>
              </a:spcAft>
            </a:pPr>
            <a:endParaRPr lang="en-US" dirty="0" smtClean="0">
              <a:solidFill>
                <a:schemeClr val="bg1"/>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a:t>
            </a:fld>
            <a:endParaRPr lang="en-US" dirty="0">
              <a:solidFill>
                <a:prstClr val="black"/>
              </a:solidFill>
            </a:endParaRPr>
          </a:p>
        </p:txBody>
      </p:sp>
    </p:spTree>
    <p:extLst>
      <p:ext uri="{BB962C8B-B14F-4D97-AF65-F5344CB8AC3E}">
        <p14:creationId xmlns:p14="http://schemas.microsoft.com/office/powerpoint/2010/main" val="25889772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B4008EB6-D09E-4580-8CD6-DDB14511944F}" type="slidenum">
              <a:rPr lang="en-US" smtClean="0"/>
              <a:t>10</a:t>
            </a:fld>
            <a:endParaRPr lang="en-US" dirty="0"/>
          </a:p>
        </p:txBody>
      </p:sp>
    </p:spTree>
    <p:extLst>
      <p:ext uri="{BB962C8B-B14F-4D97-AF65-F5344CB8AC3E}">
        <p14:creationId xmlns:p14="http://schemas.microsoft.com/office/powerpoint/2010/main" val="24196669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B4008EB6-D09E-4580-8CD6-DDB14511944F}" type="slidenum">
              <a:rPr lang="en-US" smtClean="0"/>
              <a:t>11</a:t>
            </a:fld>
            <a:endParaRPr lang="en-US" dirty="0"/>
          </a:p>
        </p:txBody>
      </p:sp>
    </p:spTree>
    <p:extLst>
      <p:ext uri="{BB962C8B-B14F-4D97-AF65-F5344CB8AC3E}">
        <p14:creationId xmlns:p14="http://schemas.microsoft.com/office/powerpoint/2010/main" val="5195242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B4008EB6-D09E-4580-8CD6-DDB14511944F}" type="slidenum">
              <a:rPr lang="en-US" smtClean="0"/>
              <a:t>12</a:t>
            </a:fld>
            <a:endParaRPr lang="en-US" dirty="0"/>
          </a:p>
        </p:txBody>
      </p:sp>
    </p:spTree>
    <p:extLst>
      <p:ext uri="{BB962C8B-B14F-4D97-AF65-F5344CB8AC3E}">
        <p14:creationId xmlns:p14="http://schemas.microsoft.com/office/powerpoint/2010/main" val="11200292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B4008EB6-D09E-4580-8CD6-DDB14511944F}" type="slidenum">
              <a:rPr lang="en-US" smtClean="0"/>
              <a:t>13</a:t>
            </a:fld>
            <a:endParaRPr lang="en-US" dirty="0"/>
          </a:p>
        </p:txBody>
      </p:sp>
    </p:spTree>
    <p:extLst>
      <p:ext uri="{BB962C8B-B14F-4D97-AF65-F5344CB8AC3E}">
        <p14:creationId xmlns:p14="http://schemas.microsoft.com/office/powerpoint/2010/main" val="11787387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4CFD207A-07DF-40AD-A916-9872E089CE7A}" type="slidenum">
              <a:rPr lang="en-US" smtClean="0"/>
              <a:t>14</a:t>
            </a:fld>
            <a:endParaRPr lang="en-US"/>
          </a:p>
        </p:txBody>
      </p:sp>
    </p:spTree>
    <p:extLst>
      <p:ext uri="{BB962C8B-B14F-4D97-AF65-F5344CB8AC3E}">
        <p14:creationId xmlns:p14="http://schemas.microsoft.com/office/powerpoint/2010/main" val="40782843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B4008EB6-D09E-4580-8CD6-DDB14511944F}" type="slidenum">
              <a:rPr lang="en-US" smtClean="0"/>
              <a:t>15</a:t>
            </a:fld>
            <a:endParaRPr lang="en-US" dirty="0"/>
          </a:p>
        </p:txBody>
      </p:sp>
    </p:spTree>
    <p:extLst>
      <p:ext uri="{BB962C8B-B14F-4D97-AF65-F5344CB8AC3E}">
        <p14:creationId xmlns:p14="http://schemas.microsoft.com/office/powerpoint/2010/main" val="37954124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B4008EB6-D09E-4580-8CD6-DDB14511944F}" type="slidenum">
              <a:rPr lang="en-US" smtClean="0"/>
              <a:t>16</a:t>
            </a:fld>
            <a:endParaRPr lang="en-US" dirty="0"/>
          </a:p>
        </p:txBody>
      </p:sp>
    </p:spTree>
    <p:extLst>
      <p:ext uri="{BB962C8B-B14F-4D97-AF65-F5344CB8AC3E}">
        <p14:creationId xmlns:p14="http://schemas.microsoft.com/office/powerpoint/2010/main" val="16422943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smtClean="0"/>
              <a:t>Page 02-11</a:t>
            </a:r>
            <a:endParaRPr lang="en-US"/>
          </a:p>
        </p:txBody>
      </p:sp>
      <p:sp>
        <p:nvSpPr>
          <p:cNvPr id="4" name="Foliennummernplatzhalter 3"/>
          <p:cNvSpPr>
            <a:spLocks noGrp="1"/>
          </p:cNvSpPr>
          <p:nvPr>
            <p:ph type="sldNum" sz="quarter" idx="10"/>
          </p:nvPr>
        </p:nvSpPr>
        <p:spPr/>
        <p:txBody>
          <a:bodyPr/>
          <a:lstStyle/>
          <a:p>
            <a:fld id="{B4008EB6-D09E-4580-8CD6-DDB14511944F}" type="slidenum">
              <a:rPr lang="en-US" smtClean="0"/>
              <a:t>17</a:t>
            </a:fld>
            <a:endParaRPr lang="en-US" dirty="0"/>
          </a:p>
        </p:txBody>
      </p:sp>
    </p:spTree>
    <p:extLst>
      <p:ext uri="{BB962C8B-B14F-4D97-AF65-F5344CB8AC3E}">
        <p14:creationId xmlns:p14="http://schemas.microsoft.com/office/powerpoint/2010/main" val="38826100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B4008EB6-D09E-4580-8CD6-DDB14511944F}" type="slidenum">
              <a:rPr lang="en-US" smtClean="0"/>
              <a:t>18</a:t>
            </a:fld>
            <a:endParaRPr lang="en-US" dirty="0"/>
          </a:p>
        </p:txBody>
      </p:sp>
    </p:spTree>
    <p:extLst>
      <p:ext uri="{BB962C8B-B14F-4D97-AF65-F5344CB8AC3E}">
        <p14:creationId xmlns:p14="http://schemas.microsoft.com/office/powerpoint/2010/main" val="5184738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B4008EB6-D09E-4580-8CD6-DDB14511944F}" type="slidenum">
              <a:rPr lang="en-US" smtClean="0"/>
              <a:t>19</a:t>
            </a:fld>
            <a:endParaRPr lang="en-US" dirty="0"/>
          </a:p>
        </p:txBody>
      </p:sp>
    </p:spTree>
    <p:extLst>
      <p:ext uri="{BB962C8B-B14F-4D97-AF65-F5344CB8AC3E}">
        <p14:creationId xmlns:p14="http://schemas.microsoft.com/office/powerpoint/2010/main" val="34382105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B4008EB6-D09E-4580-8CD6-DDB14511944F}" type="slidenum">
              <a:rPr lang="en-US" smtClean="0"/>
              <a:t>2</a:t>
            </a:fld>
            <a:endParaRPr lang="en-US" dirty="0"/>
          </a:p>
        </p:txBody>
      </p:sp>
    </p:spTree>
    <p:extLst>
      <p:ext uri="{BB962C8B-B14F-4D97-AF65-F5344CB8AC3E}">
        <p14:creationId xmlns:p14="http://schemas.microsoft.com/office/powerpoint/2010/main" val="15822552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B4008EB6-D09E-4580-8CD6-DDB14511944F}" type="slidenum">
              <a:rPr lang="en-US" smtClean="0"/>
              <a:t>20</a:t>
            </a:fld>
            <a:endParaRPr lang="en-US" dirty="0"/>
          </a:p>
        </p:txBody>
      </p:sp>
    </p:spTree>
    <p:extLst>
      <p:ext uri="{BB962C8B-B14F-4D97-AF65-F5344CB8AC3E}">
        <p14:creationId xmlns:p14="http://schemas.microsoft.com/office/powerpoint/2010/main" val="3424670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B4008EB6-D09E-4580-8CD6-DDB14511944F}" type="slidenum">
              <a:rPr lang="en-US" smtClean="0"/>
              <a:t>21</a:t>
            </a:fld>
            <a:endParaRPr lang="en-US" dirty="0"/>
          </a:p>
        </p:txBody>
      </p:sp>
    </p:spTree>
    <p:extLst>
      <p:ext uri="{BB962C8B-B14F-4D97-AF65-F5344CB8AC3E}">
        <p14:creationId xmlns:p14="http://schemas.microsoft.com/office/powerpoint/2010/main" val="162215076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B4008EB6-D09E-4580-8CD6-DDB14511944F}" type="slidenum">
              <a:rPr lang="en-US" smtClean="0"/>
              <a:t>22</a:t>
            </a:fld>
            <a:endParaRPr lang="en-US" dirty="0"/>
          </a:p>
        </p:txBody>
      </p:sp>
    </p:spTree>
    <p:extLst>
      <p:ext uri="{BB962C8B-B14F-4D97-AF65-F5344CB8AC3E}">
        <p14:creationId xmlns:p14="http://schemas.microsoft.com/office/powerpoint/2010/main" val="301686462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B4008EB6-D09E-4580-8CD6-DDB14511944F}" type="slidenum">
              <a:rPr lang="en-US" smtClean="0"/>
              <a:t>23</a:t>
            </a:fld>
            <a:endParaRPr lang="en-US" dirty="0"/>
          </a:p>
        </p:txBody>
      </p:sp>
    </p:spTree>
    <p:extLst>
      <p:ext uri="{BB962C8B-B14F-4D97-AF65-F5344CB8AC3E}">
        <p14:creationId xmlns:p14="http://schemas.microsoft.com/office/powerpoint/2010/main" val="423561267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t>https://</a:t>
            </a:r>
            <a:r>
              <a:rPr lang="de-DE" smtClean="0"/>
              <a:t>upload.wikimedia.org/wikipedia/commons/c/ce/George_Boole_color.jpg</a:t>
            </a:r>
            <a:endParaRPr lang="de-DE"/>
          </a:p>
        </p:txBody>
      </p:sp>
      <p:sp>
        <p:nvSpPr>
          <p:cNvPr id="4" name="Foliennummernplatzhalter 3"/>
          <p:cNvSpPr>
            <a:spLocks noGrp="1"/>
          </p:cNvSpPr>
          <p:nvPr>
            <p:ph type="sldNum" sz="quarter" idx="10"/>
          </p:nvPr>
        </p:nvSpPr>
        <p:spPr/>
        <p:txBody>
          <a:bodyPr/>
          <a:lstStyle/>
          <a:p>
            <a:fld id="{B4008EB6-D09E-4580-8CD6-DDB14511944F}" type="slidenum">
              <a:rPr lang="en-US" smtClean="0"/>
              <a:t>24</a:t>
            </a:fld>
            <a:endParaRPr lang="en-US" dirty="0"/>
          </a:p>
        </p:txBody>
      </p:sp>
    </p:spTree>
    <p:extLst>
      <p:ext uri="{BB962C8B-B14F-4D97-AF65-F5344CB8AC3E}">
        <p14:creationId xmlns:p14="http://schemas.microsoft.com/office/powerpoint/2010/main" val="32072778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4CFD207A-07DF-40AD-A916-9872E089CE7A}" type="slidenum">
              <a:rPr lang="en-US" smtClean="0"/>
              <a:t>25</a:t>
            </a:fld>
            <a:endParaRPr lang="en-US"/>
          </a:p>
        </p:txBody>
      </p:sp>
    </p:spTree>
    <p:extLst>
      <p:ext uri="{BB962C8B-B14F-4D97-AF65-F5344CB8AC3E}">
        <p14:creationId xmlns:p14="http://schemas.microsoft.com/office/powerpoint/2010/main" val="407828433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B4008EB6-D09E-4580-8CD6-DDB14511944F}" type="slidenum">
              <a:rPr lang="en-US" smtClean="0"/>
              <a:t>26</a:t>
            </a:fld>
            <a:endParaRPr lang="en-US" dirty="0"/>
          </a:p>
        </p:txBody>
      </p:sp>
    </p:spTree>
    <p:extLst>
      <p:ext uri="{BB962C8B-B14F-4D97-AF65-F5344CB8AC3E}">
        <p14:creationId xmlns:p14="http://schemas.microsoft.com/office/powerpoint/2010/main" val="87988614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B4008EB6-D09E-4580-8CD6-DDB14511944F}" type="slidenum">
              <a:rPr lang="en-US" smtClean="0"/>
              <a:t>27</a:t>
            </a:fld>
            <a:endParaRPr lang="en-US" dirty="0"/>
          </a:p>
        </p:txBody>
      </p:sp>
    </p:spTree>
    <p:extLst>
      <p:ext uri="{BB962C8B-B14F-4D97-AF65-F5344CB8AC3E}">
        <p14:creationId xmlns:p14="http://schemas.microsoft.com/office/powerpoint/2010/main" val="247697833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3025" y="733425"/>
            <a:ext cx="6505575" cy="3660775"/>
          </a:xfrm>
          <a:prstGeom prst="rect">
            <a:avLst/>
          </a:prstGeom>
        </p:spPr>
      </p:sp>
      <p:sp>
        <p:nvSpPr>
          <p:cNvPr id="3" name="Notes Placeholder 2"/>
          <p:cNvSpPr>
            <a:spLocks noGrp="1"/>
          </p:cNvSpPr>
          <p:nvPr>
            <p:ph type="body" idx="1"/>
          </p:nvPr>
        </p:nvSpPr>
        <p:spPr>
          <a:xfrm>
            <a:off x="665145" y="4639339"/>
            <a:ext cx="5321163" cy="4395163"/>
          </a:xfrm>
          <a:prstGeom prst="rect">
            <a:avLst/>
          </a:prstGeom>
        </p:spPr>
        <p:txBody>
          <a:bodyPr>
            <a:normAutofit/>
          </a:bodyPr>
          <a:lstStyle/>
          <a:p>
            <a:endParaRPr lang="en-US"/>
          </a:p>
        </p:txBody>
      </p:sp>
      <p:sp>
        <p:nvSpPr>
          <p:cNvPr id="10" name="Slide Number Placeholder 9"/>
          <p:cNvSpPr>
            <a:spLocks noGrp="1"/>
          </p:cNvSpPr>
          <p:nvPr>
            <p:ph type="sldNum" sz="quarter" idx="12"/>
          </p:nvPr>
        </p:nvSpPr>
        <p:spPr>
          <a:xfrm>
            <a:off x="5986308" y="9276982"/>
            <a:ext cx="663606" cy="488352"/>
          </a:xfrm>
          <a:prstGeom prst="rect">
            <a:avLst/>
          </a:prstGeom>
        </p:spPr>
        <p:txBody>
          <a:bodyPr/>
          <a:lstStyle/>
          <a:p>
            <a:fld id="{8B263312-38AA-4E1E-B2B5-0F8F122B24FE}" type="slidenum">
              <a:rPr lang="en-US" smtClean="0">
                <a:solidFill>
                  <a:prstClr val="black"/>
                </a:solidFill>
              </a:rPr>
              <a:pPr/>
              <a:t>28</a:t>
            </a:fld>
            <a:endParaRPr lang="en-US" dirty="0">
              <a:solidFill>
                <a:prstClr val="black"/>
              </a:solidFill>
            </a:endParaRPr>
          </a:p>
        </p:txBody>
      </p:sp>
    </p:spTree>
    <p:extLst>
      <p:ext uri="{BB962C8B-B14F-4D97-AF65-F5344CB8AC3E}">
        <p14:creationId xmlns:p14="http://schemas.microsoft.com/office/powerpoint/2010/main" val="10980625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B4008EB6-D09E-4580-8CD6-DDB14511944F}" type="slidenum">
              <a:rPr lang="en-US" smtClean="0"/>
              <a:t>3</a:t>
            </a:fld>
            <a:endParaRPr lang="en-US" dirty="0"/>
          </a:p>
        </p:txBody>
      </p:sp>
    </p:spTree>
    <p:extLst>
      <p:ext uri="{BB962C8B-B14F-4D97-AF65-F5344CB8AC3E}">
        <p14:creationId xmlns:p14="http://schemas.microsoft.com/office/powerpoint/2010/main" val="389108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B4008EB6-D09E-4580-8CD6-DDB14511944F}" type="slidenum">
              <a:rPr lang="en-US" smtClean="0"/>
              <a:t>4</a:t>
            </a:fld>
            <a:endParaRPr lang="en-US" dirty="0"/>
          </a:p>
        </p:txBody>
      </p:sp>
    </p:spTree>
    <p:extLst>
      <p:ext uri="{BB962C8B-B14F-4D97-AF65-F5344CB8AC3E}">
        <p14:creationId xmlns:p14="http://schemas.microsoft.com/office/powerpoint/2010/main" val="17287874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B4008EB6-D09E-4580-8CD6-DDB14511944F}" type="slidenum">
              <a:rPr lang="en-US" smtClean="0"/>
              <a:t>5</a:t>
            </a:fld>
            <a:endParaRPr lang="en-US" dirty="0"/>
          </a:p>
        </p:txBody>
      </p:sp>
    </p:spTree>
    <p:extLst>
      <p:ext uri="{BB962C8B-B14F-4D97-AF65-F5344CB8AC3E}">
        <p14:creationId xmlns:p14="http://schemas.microsoft.com/office/powerpoint/2010/main" val="13677668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B4008EB6-D09E-4580-8CD6-DDB14511944F}" type="slidenum">
              <a:rPr lang="en-US" smtClean="0"/>
              <a:t>6</a:t>
            </a:fld>
            <a:endParaRPr lang="en-US" dirty="0"/>
          </a:p>
        </p:txBody>
      </p:sp>
    </p:spTree>
    <p:extLst>
      <p:ext uri="{BB962C8B-B14F-4D97-AF65-F5344CB8AC3E}">
        <p14:creationId xmlns:p14="http://schemas.microsoft.com/office/powerpoint/2010/main" val="33985356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t>https://en.wikipedia.org/wiki/Marriage_at_Cana#/media/File:Maerten_de_Vos_-_Bruiloft_van_Cana.JPG</a:t>
            </a:r>
          </a:p>
        </p:txBody>
      </p:sp>
      <p:sp>
        <p:nvSpPr>
          <p:cNvPr id="4" name="Foliennummernplatzhalter 3"/>
          <p:cNvSpPr>
            <a:spLocks noGrp="1"/>
          </p:cNvSpPr>
          <p:nvPr>
            <p:ph type="sldNum" sz="quarter" idx="10"/>
          </p:nvPr>
        </p:nvSpPr>
        <p:spPr/>
        <p:txBody>
          <a:bodyPr/>
          <a:lstStyle/>
          <a:p>
            <a:fld id="{B4008EB6-D09E-4580-8CD6-DDB14511944F}" type="slidenum">
              <a:rPr lang="en-US" smtClean="0"/>
              <a:t>7</a:t>
            </a:fld>
            <a:endParaRPr lang="en-US" dirty="0"/>
          </a:p>
        </p:txBody>
      </p:sp>
    </p:spTree>
    <p:extLst>
      <p:ext uri="{BB962C8B-B14F-4D97-AF65-F5344CB8AC3E}">
        <p14:creationId xmlns:p14="http://schemas.microsoft.com/office/powerpoint/2010/main" val="1696457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B4008EB6-D09E-4580-8CD6-DDB14511944F}" type="slidenum">
              <a:rPr lang="en-US" smtClean="0"/>
              <a:t>8</a:t>
            </a:fld>
            <a:endParaRPr lang="en-US" dirty="0"/>
          </a:p>
        </p:txBody>
      </p:sp>
    </p:spTree>
    <p:extLst>
      <p:ext uri="{BB962C8B-B14F-4D97-AF65-F5344CB8AC3E}">
        <p14:creationId xmlns:p14="http://schemas.microsoft.com/office/powerpoint/2010/main" val="3815231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B4008EB6-D09E-4580-8CD6-DDB14511944F}" type="slidenum">
              <a:rPr lang="en-US" smtClean="0"/>
              <a:t>9</a:t>
            </a:fld>
            <a:endParaRPr lang="en-US" dirty="0"/>
          </a:p>
        </p:txBody>
      </p:sp>
    </p:spTree>
    <p:extLst>
      <p:ext uri="{BB962C8B-B14F-4D97-AF65-F5344CB8AC3E}">
        <p14:creationId xmlns:p14="http://schemas.microsoft.com/office/powerpoint/2010/main" val="368143697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p:spPr>
        <p:txBody>
          <a:bodyPr anchor="b" anchorCtr="0"/>
          <a:lstStyle>
            <a:lvl1pPr>
              <a:defRPr sz="7200" spc="-150"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473514" y="5542741"/>
            <a:ext cx="2601714" cy="1179443"/>
          </a:xfrm>
          <a:prstGeom prst="rect">
            <a:avLst/>
          </a:prstGeom>
        </p:spPr>
      </p:pic>
    </p:spTree>
    <p:extLst>
      <p:ext uri="{BB962C8B-B14F-4D97-AF65-F5344CB8AC3E}">
        <p14:creationId xmlns:p14="http://schemas.microsoft.com/office/powerpoint/2010/main" val="7715949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700" y="1447800"/>
            <a:ext cx="5394960" cy="1852815"/>
          </a:xfrm>
        </p:spPr>
        <p:txBody>
          <a:bodyPr>
            <a:spAutoFit/>
          </a:bodyPr>
          <a:lstStyle>
            <a:lvl1pPr marL="292100" indent="-292100">
              <a:spcBef>
                <a:spcPts val="1200"/>
              </a:spcBef>
              <a:buClr>
                <a:schemeClr val="bg2"/>
              </a:buClr>
              <a:buSzPct val="100000"/>
              <a:buFont typeface="Wingdings" pitchFamily="2" charset="2"/>
              <a:buChar char=""/>
              <a:defRPr lang="en-US" sz="3600" kern="1200" spc="-70" baseline="0" dirty="0" smtClean="0">
                <a:solidFill>
                  <a:schemeClr val="tx1">
                    <a:lumMod val="75000"/>
                    <a:lumOff val="25000"/>
                  </a:schemeClr>
                </a:solidFill>
                <a:latin typeface="+mj-lt"/>
                <a:ea typeface="+mn-ea"/>
                <a:cs typeface="+mn-cs"/>
              </a:defRPr>
            </a:lvl1pPr>
            <a:lvl2pPr marL="520700" indent="-228600">
              <a:defRPr sz="2000"/>
            </a:lvl2pPr>
            <a:lvl3pPr marL="685800" indent="-165100">
              <a:tabLst/>
              <a:defRPr sz="2000"/>
            </a:lvl3pPr>
            <a:lvl4pPr marL="863600" indent="-177800">
              <a:defRPr/>
            </a:lvl4pPr>
            <a:lvl5pPr marL="1028700" indent="-165100">
              <a:tabLst/>
              <a:defRPr/>
            </a:lvl5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ext Placeholder 6"/>
          <p:cNvSpPr>
            <a:spLocks noGrp="1"/>
          </p:cNvSpPr>
          <p:nvPr>
            <p:ph type="body" sz="quarter" idx="11"/>
          </p:nvPr>
        </p:nvSpPr>
        <p:spPr>
          <a:xfrm>
            <a:off x="6277928" y="1447800"/>
            <a:ext cx="5394960" cy="2222147"/>
          </a:xfrm>
        </p:spPr>
        <p:txBody>
          <a:bodyPr>
            <a:spAutoFit/>
          </a:bodyPr>
          <a:lstStyle>
            <a:lvl1pPr marL="339725" indent="-339725">
              <a:spcBef>
                <a:spcPts val="1200"/>
              </a:spcBef>
              <a:buClr>
                <a:schemeClr val="bg2"/>
              </a:buClr>
              <a:buFont typeface="Arial" pitchFamily="34" charset="0"/>
              <a:buChar char="•"/>
              <a:defRPr lang="en-US" sz="3600" kern="1200" spc="-70" baseline="0" dirty="0" smtClean="0">
                <a:solidFill>
                  <a:schemeClr val="tx1">
                    <a:lumMod val="75000"/>
                    <a:lumOff val="25000"/>
                  </a:schemeClr>
                </a:solidFill>
                <a:latin typeface="+mj-lt"/>
                <a:ea typeface="+mn-ea"/>
                <a:cs typeface="+mn-cs"/>
              </a:defRPr>
            </a:lvl1pPr>
            <a:lvl2pPr marL="635000" indent="-342900">
              <a:defRPr lang="en-US" sz="2000" kern="1200" spc="0" baseline="0" dirty="0" smtClean="0">
                <a:solidFill>
                  <a:schemeClr val="tx1">
                    <a:lumMod val="75000"/>
                    <a:lumOff val="25000"/>
                  </a:schemeClr>
                </a:solidFill>
                <a:latin typeface="+mn-lt"/>
                <a:ea typeface="+mn-ea"/>
                <a:cs typeface="+mn-cs"/>
              </a:defRPr>
            </a:lvl2pPr>
            <a:lvl3pPr marL="863600" indent="-342900">
              <a:defRPr lang="en-US" sz="2000" kern="1200" spc="0" baseline="0" dirty="0" smtClean="0">
                <a:solidFill>
                  <a:schemeClr val="tx1">
                    <a:lumMod val="75000"/>
                    <a:lumOff val="25000"/>
                  </a:schemeClr>
                </a:solidFill>
                <a:latin typeface="+mn-lt"/>
                <a:ea typeface="+mn-ea"/>
                <a:cs typeface="+mn-cs"/>
              </a:defRPr>
            </a:lvl3pPr>
            <a:lvl4pPr marL="1028700" indent="-342900">
              <a:defRPr lang="en-US" sz="2000" kern="1200" spc="0" baseline="0" dirty="0" smtClean="0">
                <a:solidFill>
                  <a:schemeClr val="tx1">
                    <a:lumMod val="75000"/>
                    <a:lumOff val="25000"/>
                  </a:schemeClr>
                </a:solidFill>
                <a:latin typeface="+mn-lt"/>
                <a:ea typeface="+mn-ea"/>
                <a:cs typeface="+mn-cs"/>
              </a:defRPr>
            </a:lvl4pPr>
            <a:lvl5pPr marL="1206500" indent="-342900">
              <a:defRPr lang="en-US" sz="2000" kern="1200" spc="0" baseline="0" dirty="0">
                <a:solidFill>
                  <a:schemeClr val="tx1">
                    <a:lumMod val="75000"/>
                    <a:lumOff val="25000"/>
                  </a:schemeClr>
                </a:solidFill>
                <a:latin typeface="+mn-lt"/>
                <a:ea typeface="+mn-ea"/>
                <a:cs typeface="+mn-cs"/>
              </a:defRPr>
            </a:lvl5pPr>
          </a:lstStyle>
          <a:p>
            <a:pPr marL="292100" marR="0" lvl="0"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dirty="0" smtClean="0"/>
              <a:t>Edit Master text styles</a:t>
            </a:r>
          </a:p>
          <a:p>
            <a:pPr marL="292100" marR="0" lvl="1"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dirty="0" smtClean="0"/>
              <a:t>Second level</a:t>
            </a:r>
          </a:p>
          <a:p>
            <a:pPr marL="292100" marR="0" lvl="2"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dirty="0" smtClean="0"/>
              <a:t>Third level</a:t>
            </a:r>
          </a:p>
          <a:p>
            <a:pPr marL="292100" marR="0" lvl="3"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dirty="0" smtClean="0"/>
              <a:t>Fourth level</a:t>
            </a:r>
          </a:p>
          <a:p>
            <a:pPr marL="292100" marR="0" lvl="4"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dirty="0" smtClean="0"/>
              <a:t>Fifth level</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22214" y="5972432"/>
            <a:ext cx="1777421" cy="805764"/>
          </a:xfrm>
          <a:prstGeom prst="rect">
            <a:avLst/>
          </a:prstGeom>
        </p:spPr>
      </p:pic>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0"/>
            <a:ext cx="5433533" cy="1661993"/>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solidFill>
                  <a:schemeClr val="tx1">
                    <a:lumMod val="75000"/>
                    <a:lumOff val="25000"/>
                  </a:schemeClr>
                </a:soli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dirty="0" smtClean="0"/>
              <a:t>Edit Master text styles</a:t>
            </a:r>
          </a:p>
        </p:txBody>
      </p:sp>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22214" y="5972432"/>
            <a:ext cx="1777421" cy="805764"/>
          </a:xfrm>
          <a:prstGeom prst="rect">
            <a:avLst/>
          </a:prstGeom>
        </p:spPr>
      </p:pic>
    </p:spTree>
    <p:extLst>
      <p:ext uri="{BB962C8B-B14F-4D97-AF65-F5344CB8AC3E}">
        <p14:creationId xmlns:p14="http://schemas.microsoft.com/office/powerpoint/2010/main" val="967211698"/>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solidFill>
                  <a:schemeClr val="tx1">
                    <a:lumMod val="75000"/>
                    <a:lumOff val="25000"/>
                  </a:schemeClr>
                </a:soli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dirty="0" smtClean="0"/>
              <a:t>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22214" y="5972432"/>
            <a:ext cx="1777421" cy="805764"/>
          </a:xfrm>
          <a:prstGeom prst="rect">
            <a:avLst/>
          </a:prstGeom>
        </p:spPr>
      </p:pic>
    </p:spTree>
    <p:extLst>
      <p:ext uri="{BB962C8B-B14F-4D97-AF65-F5344CB8AC3E}">
        <p14:creationId xmlns:p14="http://schemas.microsoft.com/office/powerpoint/2010/main" val="3857246188"/>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solidFill>
                  <a:schemeClr val="tx1">
                    <a:lumMod val="75000"/>
                    <a:lumOff val="25000"/>
                  </a:schemeClr>
                </a:soli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dirty="0" smtClean="0"/>
              <a:t>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22214" y="5972432"/>
            <a:ext cx="1777421" cy="805764"/>
          </a:xfrm>
          <a:prstGeom prst="rect">
            <a:avLst/>
          </a:prstGeom>
        </p:spPr>
      </p:pic>
    </p:spTree>
    <p:extLst>
      <p:ext uri="{BB962C8B-B14F-4D97-AF65-F5344CB8AC3E}">
        <p14:creationId xmlns:p14="http://schemas.microsoft.com/office/powerpoint/2010/main" val="1323755958"/>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5"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0"/>
            <a:ext cx="5232401"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solidFill>
                  <a:schemeClr val="tx1">
                    <a:lumMod val="75000"/>
                    <a:lumOff val="25000"/>
                  </a:schemeClr>
                </a:soli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dirty="0" smtClean="0"/>
              <a:t>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22214" y="5972432"/>
            <a:ext cx="1777421" cy="805764"/>
          </a:xfrm>
          <a:prstGeom prst="rect">
            <a:avLst/>
          </a:prstGeom>
        </p:spPr>
      </p:pic>
    </p:spTree>
    <p:extLst>
      <p:ext uri="{BB962C8B-B14F-4D97-AF65-F5344CB8AC3E}">
        <p14:creationId xmlns:p14="http://schemas.microsoft.com/office/powerpoint/2010/main" val="1235027995"/>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sp>
        <p:nvSpPr>
          <p:cNvPr id="7" name="Rectangle 6"/>
          <p:cNvSpPr/>
          <p:nvPr userDrawn="1"/>
        </p:nvSpPr>
        <p:spPr bwMode="white">
          <a:xfrm>
            <a:off x="0"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Edit Master text styles</a:t>
            </a:r>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22214" y="5972432"/>
            <a:ext cx="1777421" cy="805764"/>
          </a:xfrm>
          <a:prstGeom prst="rect">
            <a:avLst/>
          </a:prstGeom>
        </p:spPr>
      </p:pic>
    </p:spTree>
    <p:extLst>
      <p:ext uri="{BB962C8B-B14F-4D97-AF65-F5344CB8AC3E}">
        <p14:creationId xmlns:p14="http://schemas.microsoft.com/office/powerpoint/2010/main" val="2692672228"/>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0"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22214" y="5972432"/>
            <a:ext cx="1777421" cy="805764"/>
          </a:xfrm>
          <a:prstGeom prst="rect">
            <a:avLst/>
          </a:prstGeom>
        </p:spPr>
      </p:pic>
    </p:spTree>
    <p:extLst>
      <p:ext uri="{BB962C8B-B14F-4D97-AF65-F5344CB8AC3E}">
        <p14:creationId xmlns:p14="http://schemas.microsoft.com/office/powerpoint/2010/main" val="1493925779"/>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5967413" y="0"/>
            <a:ext cx="6221411"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20812" y="5971796"/>
            <a:ext cx="1778823" cy="806400"/>
          </a:xfrm>
          <a:prstGeom prst="rect">
            <a:avLst/>
          </a:prstGeom>
        </p:spPr>
      </p:pic>
    </p:spTree>
    <p:extLst>
      <p:ext uri="{BB962C8B-B14F-4D97-AF65-F5344CB8AC3E}">
        <p14:creationId xmlns:p14="http://schemas.microsoft.com/office/powerpoint/2010/main" val="2795969827"/>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0" y="857250"/>
            <a:ext cx="12188825" cy="51244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20700" y="1358053"/>
            <a:ext cx="11152188" cy="2863073"/>
          </a:xfrm>
          <a:prstGeom prst="rect">
            <a:avLst/>
          </a:prstGeom>
        </p:spPr>
        <p:txBody>
          <a:bodyPr>
            <a:normAutofit/>
          </a:bodyPr>
          <a:lstStyle>
            <a:lvl1pPr marL="0" indent="0">
              <a:lnSpc>
                <a:spcPct val="90000"/>
              </a:lnSpc>
              <a:buNone/>
              <a:defRPr sz="64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dirty="0" smtClean="0"/>
              <a:t>“Click to edit Master text styles”</a:t>
            </a:r>
          </a:p>
        </p:txBody>
      </p:sp>
      <p:sp>
        <p:nvSpPr>
          <p:cNvPr id="11" name="Content Placeholder 4"/>
          <p:cNvSpPr>
            <a:spLocks noGrp="1"/>
          </p:cNvSpPr>
          <p:nvPr>
            <p:ph sz="quarter" idx="13"/>
          </p:nvPr>
        </p:nvSpPr>
        <p:spPr>
          <a:xfrm>
            <a:off x="520700" y="4343400"/>
            <a:ext cx="11152188" cy="470747"/>
          </a:xfrm>
          <a:prstGeom prst="rect">
            <a:avLst/>
          </a:prstGeom>
        </p:spPr>
        <p:txBody>
          <a:bodyPr>
            <a:normAutofit/>
          </a:bodyPr>
          <a:lstStyle>
            <a:lvl1pPr marL="0" indent="0">
              <a:lnSpc>
                <a:spcPct val="90000"/>
              </a:lnSpc>
              <a:buNone/>
              <a:defRPr sz="36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smtClean="0"/>
              <a:t>Edit Master text styles</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22214" y="5972432"/>
            <a:ext cx="1777421" cy="805764"/>
          </a:xfrm>
          <a:prstGeom prst="rect">
            <a:avLst/>
          </a:prstGeom>
        </p:spPr>
      </p:pic>
    </p:spTree>
    <p:extLst>
      <p:ext uri="{BB962C8B-B14F-4D97-AF65-F5344CB8AC3E}">
        <p14:creationId xmlns:p14="http://schemas.microsoft.com/office/powerpoint/2010/main" val="254261548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22214" y="5972432"/>
            <a:ext cx="1777421" cy="805764"/>
          </a:xfrm>
          <a:prstGeom prst="rect">
            <a:avLst/>
          </a:prstGeom>
        </p:spPr>
      </p:pic>
    </p:spTree>
    <p:extLst>
      <p:ext uri="{BB962C8B-B14F-4D97-AF65-F5344CB8AC3E}">
        <p14:creationId xmlns:p14="http://schemas.microsoft.com/office/powerpoint/2010/main" val="3311135705"/>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Alternative">
    <p:bg>
      <p:bgPr>
        <a:solidFill>
          <a:schemeClr val="bg1"/>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88825" cy="6858000"/>
          </a:xfrm>
          <a:prstGeom prst="rect">
            <a:avLst/>
          </a:prstGeom>
        </p:spPr>
      </p:pic>
      <p:sp>
        <p:nvSpPr>
          <p:cNvPr id="9" name="Rectangle 1"/>
          <p:cNvSpPr/>
          <p:nvPr userDrawn="1"/>
        </p:nvSpPr>
        <p:spPr bwMode="auto">
          <a:xfrm flipH="1">
            <a:off x="-3" y="0"/>
            <a:ext cx="12188827" cy="6858000"/>
          </a:xfrm>
          <a:prstGeom prst="rect">
            <a:avLst/>
          </a:prstGeom>
          <a:gradFill>
            <a:gsLst>
              <a:gs pos="40000">
                <a:srgbClr val="000000">
                  <a:alpha val="0"/>
                </a:srgbClr>
              </a:gs>
              <a:gs pos="100000">
                <a:srgbClr val="000000">
                  <a:alpha val="53000"/>
                </a:srgbClr>
              </a:gs>
            </a:gsLst>
            <a:lin ang="2400000" scaled="0"/>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384" tIns="45692" rIns="91384" bIns="45692" numCol="1" rtlCol="0" anchor="ctr" anchorCtr="0" compatLnSpc="1">
            <a:prstTxWarp prst="textNoShape">
              <a:avLst/>
            </a:prstTxWarp>
          </a:bodyPr>
          <a:lstStyle/>
          <a:p>
            <a:pPr algn="ctr" defTabSz="913513" fontAlgn="base">
              <a:spcBef>
                <a:spcPct val="0"/>
              </a:spcBef>
              <a:spcAft>
                <a:spcPct val="0"/>
              </a:spcAft>
            </a:pPr>
            <a:endParaRPr lang="en-US" sz="2298" dirty="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a:xfrm>
            <a:off x="469000" y="2339546"/>
            <a:ext cx="8822964" cy="2837529"/>
          </a:xfr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8000" tIns="45720" rIns="45720" bIns="72000" numCol="1" spcCol="0" rtlCol="0" fromWordArt="0" anchor="ctr" anchorCtr="0" forceAA="0" compatLnSpc="1">
            <a:prstTxWarp prst="textNoShape">
              <a:avLst/>
            </a:prstTxWarp>
            <a:noAutofit/>
          </a:bodyPr>
          <a:lstStyle>
            <a:lvl1pPr>
              <a:defRPr lang="en-US" sz="4000" baseline="0" dirty="0">
                <a:solidFill>
                  <a:srgbClr val="FFFFFF"/>
                </a:solidFill>
                <a:latin typeface="Segoe UI Light"/>
                <a:cs typeface="+mn-cs"/>
              </a:defRPr>
            </a:lvl1pPr>
          </a:lstStyle>
          <a:p>
            <a:pPr marL="0" lvl="0"/>
            <a:r>
              <a:rPr lang="en-US" dirty="0" smtClean="0"/>
              <a:t>Speaker Name</a:t>
            </a:r>
            <a:br>
              <a:rPr lang="en-US" dirty="0" smtClean="0"/>
            </a:br>
            <a:r>
              <a:rPr lang="en-US" dirty="0" smtClean="0"/>
              <a:t>Session Title</a:t>
            </a:r>
            <a:endParaRPr lang="en-US" dirty="0"/>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6519" y="214287"/>
            <a:ext cx="3161888" cy="1433389"/>
          </a:xfrm>
          <a:prstGeom prst="rect">
            <a:avLst/>
          </a:prstGeom>
        </p:spPr>
      </p:pic>
      <p:pic>
        <p:nvPicPr>
          <p:cNvPr id="12" name="Picture 11"/>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742110" y="5726545"/>
            <a:ext cx="1232978" cy="1025092"/>
          </a:xfrm>
          <a:prstGeom prst="rect">
            <a:avLst/>
          </a:prstGeom>
        </p:spPr>
      </p:pic>
    </p:spTree>
    <p:extLst>
      <p:ext uri="{BB962C8B-B14F-4D97-AF65-F5344CB8AC3E}">
        <p14:creationId xmlns:p14="http://schemas.microsoft.com/office/powerpoint/2010/main" val="101048825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2_Title Only">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smtClean="0"/>
              <a:t>Click to edit Master title style</a:t>
            </a:r>
            <a:endParaRPr lang="en-US" dirty="0"/>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20812" y="5971796"/>
            <a:ext cx="1778823" cy="806400"/>
          </a:xfrm>
          <a:prstGeom prst="rect">
            <a:avLst/>
          </a:prstGeom>
        </p:spPr>
      </p:pic>
    </p:spTree>
    <p:extLst>
      <p:ext uri="{BB962C8B-B14F-4D97-AF65-F5344CB8AC3E}">
        <p14:creationId xmlns:p14="http://schemas.microsoft.com/office/powerpoint/2010/main" val="12027545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22214" y="5972432"/>
            <a:ext cx="1777421" cy="805764"/>
          </a:xfrm>
          <a:prstGeom prst="rect">
            <a:avLst/>
          </a:prstGeom>
        </p:spPr>
      </p:pic>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5361703"/>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smtClean="0"/>
              <a:t>Slide for Developer Code</a:t>
            </a:r>
            <a:endParaRPr lang="en-US" dirty="0"/>
          </a:p>
        </p:txBody>
      </p:sp>
      <p:sp>
        <p:nvSpPr>
          <p:cNvPr id="3" name="Rectangle 2"/>
          <p:cNvSpPr/>
          <p:nvPr userDrawn="1"/>
        </p:nvSpPr>
        <p:spPr bwMode="hidden">
          <a:xfrm>
            <a:off x="0" y="1155940"/>
            <a:ext cx="12188825"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318" y="1447800"/>
            <a:ext cx="11152188" cy="1988237"/>
          </a:xfrm>
        </p:spPr>
        <p:txBody>
          <a:bodyPr/>
          <a:lstStyle>
            <a:lvl1pPr marL="0" indent="0">
              <a:lnSpc>
                <a:spcPct val="95000"/>
              </a:lnSpc>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22214" y="5972432"/>
            <a:ext cx="1777421" cy="805764"/>
          </a:xfrm>
          <a:prstGeom prst="rect">
            <a:avLst/>
          </a:prstGeom>
        </p:spPr>
      </p:pic>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6" y="2980724"/>
            <a:ext cx="7169534" cy="896552"/>
          </a:xfrm>
        </p:spPr>
        <p:txBody>
          <a:bodyPr vert="horz" wrap="square" lIns="182880" tIns="146304" rIns="182880" bIns="146304" rtlCol="0" anchor="ctr">
            <a:noAutofit/>
          </a:bodyPr>
          <a:lstStyle>
            <a:lvl1pPr marL="0" indent="0">
              <a:buFont typeface="Arial" panose="020B0604020202020204" pitchFamily="34" charset="0"/>
              <a:buNone/>
              <a:defRPr lang="en-US" sz="3600" kern="1200" spc="-70" baseline="0" smtClean="0">
                <a:solidFill>
                  <a:schemeClr val="tx1">
                    <a:lumMod val="75000"/>
                    <a:lumOff val="25000"/>
                  </a:schemeClr>
                </a:solidFill>
                <a:latin typeface="+mj-lt"/>
                <a:ea typeface="+mn-ea"/>
                <a:cs typeface="+mn-cs"/>
              </a:defRPr>
            </a:lvl1pPr>
          </a:lstStyle>
          <a:p>
            <a:pPr marL="0" lvl="0" indent="0" algn="l" defTabSz="895619" rtl="0" eaLnBrk="1" latinLnBrk="0" hangingPunct="1">
              <a:spcBef>
                <a:spcPct val="20000"/>
              </a:spcBef>
            </a:pPr>
            <a:r>
              <a:rPr lang="en-US" dirty="0" smtClean="0"/>
              <a:t>Edit Master text styles</a:t>
            </a:r>
          </a:p>
        </p:txBody>
      </p:sp>
      <p:sp>
        <p:nvSpPr>
          <p:cNvPr id="7" name="Picture Placeholder 12"/>
          <p:cNvSpPr>
            <a:spLocks noGrp="1"/>
          </p:cNvSpPr>
          <p:nvPr>
            <p:ph type="pic" sz="quarter" idx="16"/>
          </p:nvPr>
        </p:nvSpPr>
        <p:spPr>
          <a:xfrm>
            <a:off x="269169" y="1505896"/>
            <a:ext cx="3853623"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vert="horz" wrap="square" lIns="0" tIns="0" rIns="0" bIns="0" rtlCol="0" anchor="t">
            <a:noAutofit/>
          </a:bodyPr>
          <a:lstStyle>
            <a:lvl1pPr>
              <a:defRPr lang="en-US" dirty="0"/>
            </a:lvl1pPr>
          </a:lstStyle>
          <a:p>
            <a:pPr lvl="0"/>
            <a:r>
              <a:rPr lang="en-US" smtClean="0"/>
              <a:t>Click to edit Master title style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22214" y="5972432"/>
            <a:ext cx="1777421" cy="805764"/>
          </a:xfrm>
          <a:prstGeom prst="rect">
            <a:avLst/>
          </a:prstGeom>
        </p:spPr>
      </p:pic>
    </p:spTree>
    <p:extLst>
      <p:ext uri="{BB962C8B-B14F-4D97-AF65-F5344CB8AC3E}">
        <p14:creationId xmlns:p14="http://schemas.microsoft.com/office/powerpoint/2010/main" val="1321253822"/>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0"/>
            <a:ext cx="11152188"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2" y="1447799"/>
            <a:ext cx="11149013"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3530996961"/>
      </p:ext>
    </p:extLst>
  </p:cSld>
  <p:clrMapOvr>
    <a:masterClrMapping/>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Divider Slide Orange">
    <p:bg>
      <p:bgPr>
        <a:solidFill>
          <a:srgbClr val="EB3C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6" y="2109544"/>
            <a:ext cx="10237787" cy="997196"/>
          </a:xfrm>
          <a:prstGeom prst="rect">
            <a:avLst/>
          </a:prstGeom>
        </p:spPr>
        <p:txBody>
          <a:bodyPr lIns="91419" tIns="45710" rIns="91419" bIns="45710"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6" y="3425825"/>
            <a:ext cx="10237787" cy="498598"/>
          </a:xfrm>
          <a:prstGeom prst="rect">
            <a:avLst/>
          </a:prstGeom>
        </p:spPr>
        <p:txBody>
          <a:bodyPr lIns="91419" tIns="45710" rIns="91419" bIns="45710">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20812" y="5971796"/>
            <a:ext cx="1778823" cy="806400"/>
          </a:xfrm>
          <a:prstGeom prst="rect">
            <a:avLst/>
          </a:prstGeom>
        </p:spPr>
      </p:pic>
    </p:spTree>
    <p:extLst>
      <p:ext uri="{BB962C8B-B14F-4D97-AF65-F5344CB8AC3E}">
        <p14:creationId xmlns:p14="http://schemas.microsoft.com/office/powerpoint/2010/main" val="96110831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Punchy Slide Orange">
    <p:bg>
      <p:bgPr>
        <a:solidFill>
          <a:srgbClr val="EB3C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4" y="2819603"/>
            <a:ext cx="11149013" cy="1218795"/>
          </a:xfrm>
          <a:prstGeom prst="rect">
            <a:avLst/>
          </a:prstGeom>
        </p:spPr>
        <p:txBody>
          <a:bodyPr lIns="91419" tIns="45710" rIns="91419" bIns="45710"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20812" y="5971796"/>
            <a:ext cx="1778823" cy="806400"/>
          </a:xfrm>
          <a:prstGeom prst="rect">
            <a:avLst/>
          </a:prstGeom>
        </p:spPr>
      </p:pic>
    </p:spTree>
    <p:extLst>
      <p:ext uri="{BB962C8B-B14F-4D97-AF65-F5344CB8AC3E}">
        <p14:creationId xmlns:p14="http://schemas.microsoft.com/office/powerpoint/2010/main" val="1963312097"/>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p:spPr>
        <p:txBody>
          <a:bodyPr anchor="b" anchorCtr="0"/>
          <a:lstStyle>
            <a:lvl1pPr>
              <a:defRPr sz="8800" spc="-300"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473514" y="5542741"/>
            <a:ext cx="2601714" cy="1179443"/>
          </a:xfrm>
          <a:prstGeom prst="rect">
            <a:avLst/>
          </a:prstGeom>
        </p:spPr>
      </p:pic>
    </p:spTree>
    <p:extLst>
      <p:ext uri="{BB962C8B-B14F-4D97-AF65-F5344CB8AC3E}">
        <p14:creationId xmlns:p14="http://schemas.microsoft.com/office/powerpoint/2010/main" val="2065750825"/>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600" kern="1200" spc="-70" baseline="0" dirty="0">
                <a:solidFill>
                  <a:schemeClr val="tx1">
                    <a:lumMod val="85000"/>
                    <a:lumOff val="15000"/>
                  </a:schemeClr>
                </a:soli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dirty="0" smtClean="0"/>
              <a:t>Click to edit Master subtitle style</a:t>
            </a:r>
            <a:endParaRPr lang="en-US" dirty="0"/>
          </a:p>
        </p:txBody>
      </p:sp>
      <p:sp>
        <p:nvSpPr>
          <p:cNvPr id="7" name="Text Placeholder 6"/>
          <p:cNvSpPr>
            <a:spLocks noGrp="1"/>
          </p:cNvSpPr>
          <p:nvPr>
            <p:ph type="body" sz="quarter" idx="10" hasCustomPrompt="1"/>
          </p:nvPr>
        </p:nvSpPr>
        <p:spPr>
          <a:xfrm>
            <a:off x="973138" y="2739678"/>
            <a:ext cx="10245725"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solidFill>
                  <a:srgbClr val="00B0F0"/>
                </a:soli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138" y="1447800"/>
            <a:ext cx="10237787" cy="914096"/>
          </a:xfrm>
        </p:spPr>
        <p:txBody>
          <a:bodyPr wrap="square" anchor="b">
            <a:noAutofit/>
          </a:bodyPr>
          <a:lstStyle>
            <a:lvl1pPr marL="0" indent="0">
              <a:buNone/>
              <a:defRPr sz="6600" spc="-150"/>
            </a:lvl1pPr>
          </a:lstStyle>
          <a:p>
            <a:pPr lvl="0"/>
            <a:r>
              <a:rPr lang="en-US" smtClean="0"/>
              <a:t>Edit Master text styles</a:t>
            </a: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22214" y="5972432"/>
            <a:ext cx="1777421" cy="805764"/>
          </a:xfrm>
          <a:prstGeom prst="rect">
            <a:avLst/>
          </a:prstGeom>
        </p:spPr>
      </p:pic>
    </p:spTree>
    <p:extLst>
      <p:ext uri="{BB962C8B-B14F-4D97-AF65-F5344CB8AC3E}">
        <p14:creationId xmlns:p14="http://schemas.microsoft.com/office/powerpoint/2010/main" val="26015579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tx2"/>
                    </a:gs>
                    <a:gs pos="0">
                      <a:schemeClr val="tx2"/>
                    </a:gs>
                  </a:gsLst>
                  <a:lin ang="5400000" scaled="0"/>
                </a:gradFill>
                <a:latin typeface="+mj-lt"/>
              </a:defRPr>
            </a:lvl1pPr>
            <a:lvl2pPr marL="0" indent="0">
              <a:buNone/>
              <a:defRPr sz="2000">
                <a:solidFill>
                  <a:schemeClr val="tx1">
                    <a:lumMod val="75000"/>
                    <a:lumOff val="25000"/>
                  </a:schemeClr>
                </a:solidFill>
              </a:defRPr>
            </a:lvl2pPr>
            <a:lvl3pPr marL="231775" indent="0">
              <a:buNone/>
              <a:defRPr sz="2000">
                <a:solidFill>
                  <a:schemeClr val="tx1">
                    <a:lumMod val="75000"/>
                    <a:lumOff val="25000"/>
                  </a:schemeClr>
                </a:solidFill>
              </a:defRPr>
            </a:lvl3pPr>
            <a:lvl4pPr marL="457200" indent="0">
              <a:buNone/>
              <a:defRPr sz="2000">
                <a:solidFill>
                  <a:schemeClr val="tx1">
                    <a:lumMod val="75000"/>
                    <a:lumOff val="25000"/>
                  </a:schemeClr>
                </a:solidFill>
              </a:defRPr>
            </a:lvl4pPr>
            <a:lvl5pPr marL="693738" indent="0">
              <a:buNone/>
              <a:defRPr sz="2000">
                <a:solidFill>
                  <a:schemeClr val="tx1">
                    <a:lumMod val="75000"/>
                    <a:lumOff val="25000"/>
                  </a:schemeClr>
                </a:solidFill>
              </a:defRPr>
            </a:lvl5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22214" y="5972432"/>
            <a:ext cx="1777421" cy="805764"/>
          </a:xfrm>
          <a:prstGeom prst="rect">
            <a:avLst/>
          </a:prstGeom>
        </p:spPr>
      </p:pic>
    </p:spTree>
    <p:extLst>
      <p:ext uri="{BB962C8B-B14F-4D97-AF65-F5344CB8AC3E}">
        <p14:creationId xmlns:p14="http://schemas.microsoft.com/office/powerpoint/2010/main" val="2174816850"/>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solidFill>
                  <a:schemeClr val="tx1">
                    <a:lumMod val="75000"/>
                    <a:lumOff val="25000"/>
                  </a:schemeClr>
                </a:solidFill>
                <a:latin typeface="+mj-lt"/>
              </a:defRPr>
            </a:lvl1pPr>
            <a:lvl2pPr marL="0" indent="0">
              <a:buNone/>
              <a:defRPr sz="2000">
                <a:solidFill>
                  <a:schemeClr val="tx1">
                    <a:lumMod val="75000"/>
                    <a:lumOff val="25000"/>
                  </a:schemeClr>
                </a:solidFill>
              </a:defRPr>
            </a:lvl2pPr>
            <a:lvl3pPr marL="231775" indent="0">
              <a:buNone/>
              <a:defRPr sz="2000">
                <a:solidFill>
                  <a:schemeClr val="tx1">
                    <a:lumMod val="75000"/>
                    <a:lumOff val="25000"/>
                  </a:schemeClr>
                </a:solidFill>
              </a:defRPr>
            </a:lvl3pPr>
            <a:lvl4pPr marL="457200" indent="0">
              <a:buNone/>
              <a:defRPr sz="2000">
                <a:solidFill>
                  <a:schemeClr val="tx1">
                    <a:lumMod val="75000"/>
                    <a:lumOff val="25000"/>
                  </a:schemeClr>
                </a:solidFill>
              </a:defRPr>
            </a:lvl4pPr>
            <a:lvl5pPr marL="693738" indent="0">
              <a:buNone/>
              <a:defRPr sz="2000">
                <a:solidFill>
                  <a:schemeClr val="tx1">
                    <a:lumMod val="75000"/>
                    <a:lumOff val="25000"/>
                  </a:schemeClr>
                </a:solidFill>
              </a:defRPr>
            </a:lvl5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22214" y="5972432"/>
            <a:ext cx="1777421" cy="805764"/>
          </a:xfrm>
          <a:prstGeom prst="rect">
            <a:avLst/>
          </a:prstGeom>
        </p:spPr>
      </p:pic>
    </p:spTree>
    <p:extLst>
      <p:ext uri="{BB962C8B-B14F-4D97-AF65-F5344CB8AC3E}">
        <p14:creationId xmlns:p14="http://schemas.microsoft.com/office/powerpoint/2010/main" val="2414694883"/>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2043636"/>
          </a:xfrm>
          <a:prstGeom prst="rect">
            <a:avLst/>
          </a:prstGeom>
        </p:spPr>
        <p:txBody>
          <a:bodyPr/>
          <a:lstStyle>
            <a:lvl1pPr marL="284163" indent="-284163">
              <a:buFont typeface="Wingdings" pitchFamily="2" charset="2"/>
              <a:buChar char=""/>
              <a:defRPr sz="4000"/>
            </a:lvl1pPr>
            <a:lvl2pPr marL="517525" indent="-233363">
              <a:buFont typeface="Wingdings" pitchFamily="2" charset="2"/>
              <a:buChar char=""/>
              <a:defRPr>
                <a:latin typeface="+mn-lt"/>
              </a:defRPr>
            </a:lvl2pPr>
            <a:lvl3pPr marL="741363" indent="-223838">
              <a:buFont typeface="Wingdings" pitchFamily="2" charset="2"/>
              <a:buChar char=""/>
              <a:tabLst/>
              <a:defRPr>
                <a:latin typeface="+mn-lt"/>
              </a:defRPr>
            </a:lvl3pPr>
            <a:lvl4pPr marL="914400" indent="-173038">
              <a:buFont typeface="Wingdings" pitchFamily="2" charset="2"/>
              <a:buChar char=""/>
              <a:defRPr>
                <a:latin typeface="+mn-lt"/>
              </a:defRPr>
            </a:lvl4pPr>
            <a:lvl5pPr marL="1087438" indent="-173038">
              <a:buFont typeface="Wingdings" pitchFamily="2" charset="2"/>
              <a:buChar char=""/>
              <a:tabLst/>
              <a:defRPr>
                <a:latin typeface="+mn-l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22214" y="5972432"/>
            <a:ext cx="1777421" cy="805764"/>
          </a:xfrm>
          <a:prstGeom prst="rect">
            <a:avLst/>
          </a:prstGeom>
        </p:spPr>
      </p:pic>
    </p:spTree>
    <p:extLst>
      <p:ext uri="{BB962C8B-B14F-4D97-AF65-F5344CB8AC3E}">
        <p14:creationId xmlns:p14="http://schemas.microsoft.com/office/powerpoint/2010/main" val="553196831"/>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00">
                      <a:schemeClr val="tx2"/>
                    </a:gs>
                    <a:gs pos="0">
                      <a:schemeClr val="tx2"/>
                    </a:gs>
                  </a:gsLst>
                  <a:lin ang="5400000" scaled="0"/>
                </a:gradFill>
                <a:latin typeface="+mj-lt"/>
              </a:defRPr>
            </a:lvl1pPr>
            <a:lvl2pPr marL="0" indent="0">
              <a:buNone/>
              <a:defRPr sz="2000"/>
            </a:lvl2pPr>
            <a:lvl3pPr marL="233363" indent="0">
              <a:buNone/>
              <a:defRPr sz="2000"/>
            </a:lvl3pPr>
            <a:lvl4pPr marL="457200" indent="0">
              <a:buNone/>
              <a:defRPr sz="2000"/>
            </a:lvl4pPr>
            <a:lvl5pPr marL="693738" indent="0">
              <a:buNone/>
              <a:defRPr sz="2000"/>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00">
                      <a:schemeClr val="tx2"/>
                    </a:gs>
                    <a:gs pos="0">
                      <a:schemeClr val="tx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solidFill>
                  <a:schemeClr val="tx1">
                    <a:lumMod val="75000"/>
                    <a:lumOff val="25000"/>
                  </a:schemeClr>
                </a:soli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solidFill>
                  <a:schemeClr val="tx1">
                    <a:lumMod val="75000"/>
                    <a:lumOff val="25000"/>
                  </a:schemeClr>
                </a:soli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solidFill>
                  <a:schemeClr val="tx1">
                    <a:lumMod val="75000"/>
                    <a:lumOff val="25000"/>
                  </a:schemeClr>
                </a:soli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solidFill>
                  <a:schemeClr val="tx1">
                    <a:lumMod val="75000"/>
                    <a:lumOff val="25000"/>
                  </a:schemeClr>
                </a:soli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22214" y="5972432"/>
            <a:ext cx="1777421" cy="805764"/>
          </a:xfrm>
          <a:prstGeom prst="rect">
            <a:avLst/>
          </a:prstGeom>
        </p:spPr>
      </p:pic>
    </p:spTree>
    <p:extLst>
      <p:ext uri="{BB962C8B-B14F-4D97-AF65-F5344CB8AC3E}">
        <p14:creationId xmlns:p14="http://schemas.microsoft.com/office/powerpoint/2010/main" val="1567823360"/>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solidFill>
                  <a:schemeClr val="tx1">
                    <a:lumMod val="75000"/>
                    <a:lumOff val="25000"/>
                  </a:schemeClr>
                </a:solidFill>
                <a:latin typeface="+mj-lt"/>
              </a:defRPr>
            </a:lvl1pPr>
            <a:lvl2pPr marL="0" indent="0">
              <a:buNone/>
              <a:defRPr sz="2000">
                <a:solidFill>
                  <a:schemeClr val="tx1">
                    <a:lumMod val="75000"/>
                    <a:lumOff val="25000"/>
                  </a:schemeClr>
                </a:solidFill>
              </a:defRPr>
            </a:lvl2pPr>
            <a:lvl3pPr marL="233363" indent="0">
              <a:buNone/>
              <a:defRPr sz="2000">
                <a:solidFill>
                  <a:schemeClr val="tx1">
                    <a:lumMod val="75000"/>
                    <a:lumOff val="25000"/>
                  </a:schemeClr>
                </a:solidFill>
              </a:defRPr>
            </a:lvl3pPr>
            <a:lvl4pPr marL="457200" indent="0">
              <a:buNone/>
              <a:defRPr sz="2000">
                <a:solidFill>
                  <a:schemeClr val="tx1">
                    <a:lumMod val="75000"/>
                    <a:lumOff val="25000"/>
                  </a:schemeClr>
                </a:solidFill>
              </a:defRPr>
            </a:lvl4pPr>
            <a:lvl5pPr marL="693738" indent="0">
              <a:buNone/>
              <a:defRPr sz="2000">
                <a:solidFill>
                  <a:schemeClr val="tx1">
                    <a:lumMod val="75000"/>
                    <a:lumOff val="25000"/>
                  </a:schemeClr>
                </a:solidFill>
              </a:defRPr>
            </a:lvl5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solidFill>
                  <a:schemeClr val="tx1">
                    <a:lumMod val="75000"/>
                    <a:lumOff val="25000"/>
                  </a:schemeClr>
                </a:soli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solidFill>
                  <a:schemeClr val="tx1">
                    <a:lumMod val="75000"/>
                    <a:lumOff val="25000"/>
                  </a:schemeClr>
                </a:soli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solidFill>
                  <a:schemeClr val="tx1">
                    <a:lumMod val="75000"/>
                    <a:lumOff val="25000"/>
                  </a:schemeClr>
                </a:soli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solidFill>
                  <a:schemeClr val="tx1">
                    <a:lumMod val="75000"/>
                    <a:lumOff val="25000"/>
                  </a:schemeClr>
                </a:soli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solidFill>
                  <a:schemeClr val="tx1">
                    <a:lumMod val="75000"/>
                    <a:lumOff val="25000"/>
                  </a:schemeClr>
                </a:soli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‹Nr.›</a:t>
            </a:fld>
            <a:endParaRPr lang="en-US" dirty="0"/>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22214" y="5972432"/>
            <a:ext cx="1777421" cy="805764"/>
          </a:xfrm>
          <a:prstGeom prst="rect">
            <a:avLst/>
          </a:prstGeom>
        </p:spPr>
      </p:pic>
    </p:spTree>
    <p:extLst>
      <p:ext uri="{BB962C8B-B14F-4D97-AF65-F5344CB8AC3E}">
        <p14:creationId xmlns:p14="http://schemas.microsoft.com/office/powerpoint/2010/main" val="2666843519"/>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520700" y="1447800"/>
            <a:ext cx="11152188" cy="2055947"/>
          </a:xfrm>
          <a:prstGeom prst="rect">
            <a:avLst/>
          </a:prstGeom>
        </p:spPr>
        <p:txBody>
          <a:bodyPr vert="horz" lIns="0" tIns="0" rIns="0" bIns="0" rtlCol="0">
            <a:noAutofit/>
          </a:body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083" r:id="rId1"/>
    <p:sldLayoutId id="2147484278" r:id="rId2"/>
    <p:sldLayoutId id="2147484084" r:id="rId3"/>
    <p:sldLayoutId id="2147484085" r:id="rId4"/>
    <p:sldLayoutId id="2147484087" r:id="rId5"/>
    <p:sldLayoutId id="2147484088" r:id="rId6"/>
    <p:sldLayoutId id="2147484086" r:id="rId7"/>
    <p:sldLayoutId id="2147484090" r:id="rId8"/>
    <p:sldLayoutId id="2147484091" r:id="rId9"/>
    <p:sldLayoutId id="2147484089" r:id="rId10"/>
    <p:sldLayoutId id="2147484119" r:id="rId11"/>
    <p:sldLayoutId id="2147484116" r:id="rId12"/>
    <p:sldLayoutId id="2147484117" r:id="rId13"/>
    <p:sldLayoutId id="2147484140" r:id="rId14"/>
    <p:sldLayoutId id="2147484141" r:id="rId15"/>
    <p:sldLayoutId id="2147484164" r:id="rId16"/>
    <p:sldLayoutId id="2147484142" r:id="rId17"/>
    <p:sldLayoutId id="2147484143" r:id="rId18"/>
    <p:sldLayoutId id="2147484092" r:id="rId19"/>
    <p:sldLayoutId id="2147484148" r:id="rId20"/>
    <p:sldLayoutId id="2147484093" r:id="rId21"/>
    <p:sldLayoutId id="2147484277" r:id="rId22"/>
    <p:sldLayoutId id="2147484094" r:id="rId23"/>
    <p:sldLayoutId id="2147484291" r:id="rId24"/>
    <p:sldLayoutId id="2147484096" r:id="rId25"/>
    <p:sldLayoutId id="2147484292" r:id="rId26"/>
    <p:sldLayoutId id="2147484293" r:id="rId27"/>
  </p:sldLayoutIdLst>
  <p:transition>
    <p:fade/>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solidFill>
            <a:srgbClr val="00B0F0"/>
          </a:soli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80000"/>
        <a:buFont typeface="Arial" pitchFamily="34" charset="0"/>
        <a:buChar char="•"/>
        <a:tabLst/>
        <a:defRPr sz="3600" kern="1200" spc="-70" baseline="0">
          <a:solidFill>
            <a:schemeClr val="tx1">
              <a:lumMod val="75000"/>
              <a:lumOff val="25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lumMod val="75000"/>
              <a:lumOff val="25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lumMod val="75000"/>
              <a:lumOff val="25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lumMod val="75000"/>
              <a:lumOff val="25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lumMod val="75000"/>
              <a:lumOff val="25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5.xml"/><Relationship Id="rId1" Type="http://schemas.openxmlformats.org/officeDocument/2006/relationships/slideLayout" Target="../slideLayouts/slideLayout22.xml"/></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6.xml"/><Relationship Id="rId1" Type="http://schemas.openxmlformats.org/officeDocument/2006/relationships/slideLayout" Target="../slideLayouts/slideLayout22.xml"/></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7.xml"/><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8.xml"/><Relationship Id="rId1" Type="http://schemas.openxmlformats.org/officeDocument/2006/relationships/slideLayout" Target="../slideLayouts/slideLayout5.xml"/><Relationship Id="rId5" Type="http://schemas.openxmlformats.org/officeDocument/2006/relationships/image" Target="../media/image36.png"/><Relationship Id="rId4" Type="http://schemas.openxmlformats.org/officeDocument/2006/relationships/image" Target="../media/image35.png"/></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9.xml"/><Relationship Id="rId1" Type="http://schemas.openxmlformats.org/officeDocument/2006/relationships/slideLayout" Target="../slideLayouts/slideLayout5.xml"/><Relationship Id="rId5" Type="http://schemas.openxmlformats.org/officeDocument/2006/relationships/image" Target="../media/image36.png"/><Relationship Id="rId4" Type="http://schemas.openxmlformats.org/officeDocument/2006/relationships/image" Target="../media/image35.png"/></Relationships>
</file>

<file path=ppt/slides/_rels/slide2.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5" Type="http://schemas.openxmlformats.org/officeDocument/2006/relationships/image" Target="../media/image1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 Id="rId14" Type="http://schemas.openxmlformats.org/officeDocument/2006/relationships/image" Target="../media/image16.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1.xml"/><Relationship Id="rId1" Type="http://schemas.openxmlformats.org/officeDocument/2006/relationships/slideLayout" Target="../slideLayouts/slideLayout5.xml"/><Relationship Id="rId4" Type="http://schemas.openxmlformats.org/officeDocument/2006/relationships/image" Target="../media/image38.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8.xml"/><Relationship Id="rId1" Type="http://schemas.openxmlformats.org/officeDocument/2006/relationships/slideLayout" Target="../slideLayouts/slideLayout22.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jpe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5.xml"/><Relationship Id="rId1" Type="http://schemas.openxmlformats.org/officeDocument/2006/relationships/slideLayout" Target="../slideLayouts/slideLayout22.xml"/></Relationships>
</file>

<file path=ppt/slides/_rels/slide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22.xml"/></Relationships>
</file>

<file path=ppt/slides/_rels/slide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22.xml"/></Relationships>
</file>

<file path=ppt/slides/_rels/slide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2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24"/>
          <p:cNvSpPr>
            <a:spLocks noGrp="1"/>
          </p:cNvSpPr>
          <p:nvPr>
            <p:ph type="title"/>
          </p:nvPr>
        </p:nvSpPr>
        <p:spPr/>
        <p:txBody>
          <a:bodyPr/>
          <a:lstStyle/>
          <a:p>
            <a:r>
              <a:rPr lang="en-US" sz="6000" smtClean="0"/>
              <a:t>How to not (teach | use)</a:t>
            </a:r>
            <a:br>
              <a:rPr lang="en-US" sz="6000" smtClean="0"/>
            </a:br>
            <a:r>
              <a:rPr lang="en-US" sz="6000" smtClean="0"/>
              <a:t>Powershell </a:t>
            </a:r>
            <a:r>
              <a:rPr lang="en-US" sz="6600" dirty="0" smtClean="0"/>
              <a:t/>
            </a:r>
            <a:br>
              <a:rPr lang="en-US" sz="6600" dirty="0" smtClean="0"/>
            </a:br>
            <a:r>
              <a:rPr lang="en-US" sz="3200" smtClean="0"/>
              <a:t>by Thorsten Butz                                                      #b9</a:t>
            </a:r>
            <a:endParaRPr lang="en-US" sz="3200" dirty="0"/>
          </a:p>
        </p:txBody>
      </p:sp>
    </p:spTree>
    <p:extLst>
      <p:ext uri="{BB962C8B-B14F-4D97-AF65-F5344CB8AC3E}">
        <p14:creationId xmlns:p14="http://schemas.microsoft.com/office/powerpoint/2010/main" val="2850587550"/>
      </p:ext>
    </p:extLst>
  </p:cSld>
  <p:clrMapOvr>
    <a:masterClrMapping/>
  </p:clrMapOvr>
  <mc:AlternateContent xmlns:mc="http://schemas.openxmlformats.org/markup-compatibility/2006" xmlns:p14="http://schemas.microsoft.com/office/powerpoint/2010/main">
    <mc:Choice Requires="p14">
      <p:transition spd="slow" p14:dur="3000">
        <p14:reveal/>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hteck 1"/>
          <p:cNvSpPr/>
          <p:nvPr/>
        </p:nvSpPr>
        <p:spPr>
          <a:xfrm>
            <a:off x="519112" y="976497"/>
            <a:ext cx="11492139" cy="5693866"/>
          </a:xfrm>
          <a:prstGeom prst="rect">
            <a:avLst/>
          </a:prstGeom>
        </p:spPr>
        <p:txBody>
          <a:bodyPr wrap="square">
            <a:spAutoFit/>
          </a:bodyPr>
          <a:lstStyle/>
          <a:p>
            <a:r>
              <a:rPr lang="de-DE" sz="2800">
                <a:latin typeface="+mj-lt"/>
              </a:rPr>
              <a:t> </a:t>
            </a:r>
          </a:p>
          <a:p>
            <a:r>
              <a:rPr lang="de-DE" sz="2800">
                <a:solidFill>
                  <a:srgbClr val="006400"/>
                </a:solidFill>
                <a:latin typeface="+mj-lt"/>
              </a:rPr>
              <a:t># </a:t>
            </a:r>
            <a:r>
              <a:rPr lang="de-DE" sz="2800" smtClean="0">
                <a:solidFill>
                  <a:srgbClr val="006400"/>
                </a:solidFill>
                <a:latin typeface="+mj-lt"/>
              </a:rPr>
              <a:t>Integer 			   # Object</a:t>
            </a:r>
          </a:p>
          <a:p>
            <a:r>
              <a:rPr lang="de-DE" sz="2800" smtClean="0">
                <a:solidFill>
                  <a:srgbClr val="800080"/>
                </a:solidFill>
                <a:latin typeface="+mj-lt"/>
              </a:rPr>
              <a:t>1</a:t>
            </a:r>
            <a:r>
              <a:rPr lang="de-DE" sz="2800" smtClean="0">
                <a:solidFill>
                  <a:prstClr val="black"/>
                </a:solidFill>
                <a:latin typeface="+mj-lt"/>
              </a:rPr>
              <a:t> </a:t>
            </a:r>
            <a:r>
              <a:rPr lang="de-DE" sz="2800" smtClean="0">
                <a:solidFill>
                  <a:srgbClr val="006400"/>
                </a:solidFill>
                <a:latin typeface="+mj-lt"/>
              </a:rPr>
              <a:t>				   </a:t>
            </a:r>
            <a:r>
              <a:rPr lang="de-DE" sz="2800" smtClean="0">
                <a:solidFill>
                  <a:srgbClr val="0000FF"/>
                </a:solidFill>
                <a:latin typeface="+mj-lt"/>
              </a:rPr>
              <a:t>Import-Csv</a:t>
            </a:r>
            <a:r>
              <a:rPr lang="de-DE" sz="2800" smtClean="0">
                <a:solidFill>
                  <a:prstClr val="black"/>
                </a:solidFill>
                <a:latin typeface="+mj-lt"/>
              </a:rPr>
              <a:t> </a:t>
            </a:r>
            <a:r>
              <a:rPr lang="de-DE" sz="2800">
                <a:solidFill>
                  <a:srgbClr val="000080"/>
                </a:solidFill>
                <a:latin typeface="+mj-lt"/>
              </a:rPr>
              <a:t>-Path</a:t>
            </a:r>
            <a:r>
              <a:rPr lang="de-DE" sz="2800">
                <a:solidFill>
                  <a:prstClr val="black"/>
                </a:solidFill>
                <a:latin typeface="+mj-lt"/>
              </a:rPr>
              <a:t> </a:t>
            </a:r>
            <a:r>
              <a:rPr lang="de-DE" sz="2800">
                <a:solidFill>
                  <a:srgbClr val="8A2BE2"/>
                </a:solidFill>
                <a:latin typeface="+mj-lt"/>
              </a:rPr>
              <a:t>.\ducktown.csv</a:t>
            </a:r>
            <a:endParaRPr lang="de-DE" sz="2800">
              <a:solidFill>
                <a:prstClr val="black"/>
              </a:solidFill>
              <a:latin typeface="+mj-lt"/>
            </a:endParaRPr>
          </a:p>
          <a:p>
            <a:endParaRPr lang="de-DE" sz="2800">
              <a:solidFill>
                <a:prstClr val="black"/>
              </a:solidFill>
              <a:latin typeface="+mj-lt"/>
            </a:endParaRPr>
          </a:p>
          <a:p>
            <a:r>
              <a:rPr lang="de-DE" sz="2800">
                <a:solidFill>
                  <a:srgbClr val="006400"/>
                </a:solidFill>
                <a:latin typeface="+mj-lt"/>
              </a:rPr>
              <a:t># String</a:t>
            </a:r>
            <a:endParaRPr lang="de-DE" sz="2800">
              <a:solidFill>
                <a:prstClr val="black"/>
              </a:solidFill>
              <a:latin typeface="+mj-lt"/>
            </a:endParaRPr>
          </a:p>
          <a:p>
            <a:r>
              <a:rPr lang="de-DE" sz="2800">
                <a:solidFill>
                  <a:srgbClr val="8B0000"/>
                </a:solidFill>
                <a:latin typeface="+mj-lt"/>
              </a:rPr>
              <a:t>'Donald'</a:t>
            </a:r>
            <a:r>
              <a:rPr lang="de-DE" sz="2800">
                <a:solidFill>
                  <a:prstClr val="black"/>
                </a:solidFill>
                <a:latin typeface="+mj-lt"/>
              </a:rPr>
              <a:t> </a:t>
            </a:r>
            <a:r>
              <a:rPr lang="de-DE" sz="2800" smtClean="0">
                <a:solidFill>
                  <a:srgbClr val="A9A9A9"/>
                </a:solidFill>
                <a:latin typeface="+mj-lt"/>
              </a:rPr>
              <a:t> </a:t>
            </a:r>
            <a:endParaRPr lang="de-DE" sz="2800">
              <a:solidFill>
                <a:prstClr val="black"/>
              </a:solidFill>
              <a:latin typeface="+mj-lt"/>
            </a:endParaRPr>
          </a:p>
          <a:p>
            <a:endParaRPr lang="de-DE" sz="2800">
              <a:solidFill>
                <a:prstClr val="black"/>
              </a:solidFill>
              <a:latin typeface="+mj-lt"/>
            </a:endParaRPr>
          </a:p>
          <a:p>
            <a:r>
              <a:rPr lang="de-DE" sz="2800">
                <a:solidFill>
                  <a:srgbClr val="006400"/>
                </a:solidFill>
                <a:latin typeface="+mj-lt"/>
              </a:rPr>
              <a:t># Boolean</a:t>
            </a:r>
            <a:endParaRPr lang="de-DE" sz="2800">
              <a:solidFill>
                <a:prstClr val="black"/>
              </a:solidFill>
              <a:latin typeface="+mj-lt"/>
            </a:endParaRPr>
          </a:p>
          <a:p>
            <a:r>
              <a:rPr lang="de-DE" sz="2800">
                <a:solidFill>
                  <a:srgbClr val="FF4500"/>
                </a:solidFill>
                <a:latin typeface="+mj-lt"/>
              </a:rPr>
              <a:t>$</a:t>
            </a:r>
            <a:r>
              <a:rPr lang="de-DE" sz="2800" smtClean="0">
                <a:solidFill>
                  <a:srgbClr val="FF4500"/>
                </a:solidFill>
                <a:latin typeface="+mj-lt"/>
              </a:rPr>
              <a:t>false</a:t>
            </a:r>
          </a:p>
          <a:p>
            <a:endParaRPr lang="de-DE" sz="2800">
              <a:solidFill>
                <a:prstClr val="black"/>
              </a:solidFill>
              <a:latin typeface="+mj-lt"/>
            </a:endParaRPr>
          </a:p>
          <a:p>
            <a:r>
              <a:rPr lang="de-DE" sz="2800">
                <a:solidFill>
                  <a:srgbClr val="006400"/>
                </a:solidFill>
                <a:latin typeface="+mj-lt"/>
              </a:rPr>
              <a:t># Multiple </a:t>
            </a:r>
            <a:r>
              <a:rPr lang="de-DE" sz="2800" smtClean="0">
                <a:solidFill>
                  <a:srgbClr val="006400"/>
                </a:solidFill>
                <a:latin typeface="+mj-lt"/>
              </a:rPr>
              <a:t>items / Array</a:t>
            </a:r>
            <a:endParaRPr lang="de-DE" sz="2800">
              <a:solidFill>
                <a:prstClr val="black"/>
              </a:solidFill>
              <a:latin typeface="+mj-lt"/>
            </a:endParaRPr>
          </a:p>
          <a:p>
            <a:r>
              <a:rPr lang="en-US" sz="2800">
                <a:solidFill>
                  <a:srgbClr val="8B0000"/>
                </a:solidFill>
                <a:latin typeface="+mj-lt"/>
              </a:rPr>
              <a:t>'Huey'</a:t>
            </a:r>
            <a:r>
              <a:rPr lang="en-US" sz="2800">
                <a:solidFill>
                  <a:srgbClr val="A9A9A9"/>
                </a:solidFill>
                <a:latin typeface="+mj-lt"/>
              </a:rPr>
              <a:t>,</a:t>
            </a:r>
            <a:r>
              <a:rPr lang="en-US" sz="2800">
                <a:solidFill>
                  <a:prstClr val="black"/>
                </a:solidFill>
                <a:latin typeface="+mj-lt"/>
              </a:rPr>
              <a:t> </a:t>
            </a:r>
            <a:r>
              <a:rPr lang="en-US" sz="2800">
                <a:solidFill>
                  <a:srgbClr val="8B0000"/>
                </a:solidFill>
                <a:latin typeface="+mj-lt"/>
              </a:rPr>
              <a:t>'Dewey'</a:t>
            </a:r>
            <a:r>
              <a:rPr lang="en-US" sz="2800">
                <a:solidFill>
                  <a:srgbClr val="A9A9A9"/>
                </a:solidFill>
                <a:latin typeface="+mj-lt"/>
              </a:rPr>
              <a:t>,</a:t>
            </a:r>
            <a:r>
              <a:rPr lang="en-US" sz="2800">
                <a:solidFill>
                  <a:prstClr val="black"/>
                </a:solidFill>
                <a:latin typeface="+mj-lt"/>
              </a:rPr>
              <a:t> </a:t>
            </a:r>
            <a:r>
              <a:rPr lang="en-US" sz="2800">
                <a:solidFill>
                  <a:srgbClr val="8B0000"/>
                </a:solidFill>
                <a:latin typeface="+mj-lt"/>
              </a:rPr>
              <a:t>'Louie'</a:t>
            </a:r>
            <a:r>
              <a:rPr lang="en-US" sz="2800">
                <a:solidFill>
                  <a:prstClr val="black"/>
                </a:solidFill>
                <a:latin typeface="+mj-lt"/>
              </a:rPr>
              <a:t> </a:t>
            </a:r>
            <a:r>
              <a:rPr lang="en-US" sz="2800" smtClean="0">
                <a:solidFill>
                  <a:srgbClr val="A9A9A9"/>
                </a:solidFill>
                <a:latin typeface="+mj-lt"/>
              </a:rPr>
              <a:t> </a:t>
            </a:r>
            <a:endParaRPr lang="en-US" sz="2800">
              <a:solidFill>
                <a:prstClr val="black"/>
              </a:solidFill>
              <a:latin typeface="+mj-lt"/>
            </a:endParaRPr>
          </a:p>
          <a:p>
            <a:endParaRPr lang="de-DE" sz="2800">
              <a:solidFill>
                <a:prstClr val="black"/>
              </a:solidFill>
              <a:latin typeface="+mj-lt"/>
            </a:endParaRPr>
          </a:p>
        </p:txBody>
      </p:sp>
      <p:sp>
        <p:nvSpPr>
          <p:cNvPr id="5" name="Titel 4"/>
          <p:cNvSpPr>
            <a:spLocks noGrp="1"/>
          </p:cNvSpPr>
          <p:nvPr>
            <p:ph type="title"/>
          </p:nvPr>
        </p:nvSpPr>
        <p:spPr/>
        <p:txBody>
          <a:bodyPr/>
          <a:lstStyle/>
          <a:p>
            <a:r>
              <a:rPr lang="en-US" smtClean="0"/>
              <a:t>The DNA of PoSh: </a:t>
            </a:r>
            <a:r>
              <a:rPr lang="en-US" smtClean="0">
                <a:solidFill>
                  <a:srgbClr val="8A2BE2"/>
                </a:solidFill>
              </a:rPr>
              <a:t>Objects</a:t>
            </a:r>
            <a:endParaRPr lang="de-DE">
              <a:solidFill>
                <a:srgbClr val="8A2BE2"/>
              </a:solidFill>
            </a:endParaRPr>
          </a:p>
        </p:txBody>
      </p:sp>
      <p:pic>
        <p:nvPicPr>
          <p:cNvPr id="8" name="Grafik 7"/>
          <p:cNvPicPr>
            <a:picLocks noChangeAspect="1"/>
          </p:cNvPicPr>
          <p:nvPr/>
        </p:nvPicPr>
        <p:blipFill>
          <a:blip r:embed="rId3"/>
          <a:stretch>
            <a:fillRect/>
          </a:stretch>
        </p:blipFill>
        <p:spPr>
          <a:xfrm>
            <a:off x="4490926" y="2415253"/>
            <a:ext cx="7297168" cy="2257740"/>
          </a:xfrm>
          <a:prstGeom prst="rect">
            <a:avLst/>
          </a:prstGeom>
        </p:spPr>
      </p:pic>
    </p:spTree>
    <p:extLst>
      <p:ext uri="{BB962C8B-B14F-4D97-AF65-F5344CB8AC3E}">
        <p14:creationId xmlns:p14="http://schemas.microsoft.com/office/powerpoint/2010/main" val="3199591212"/>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mtClean="0"/>
              <a:t>The DNA of PoSh: </a:t>
            </a:r>
            <a:r>
              <a:rPr lang="en-US" smtClean="0">
                <a:solidFill>
                  <a:srgbClr val="8A2BE2"/>
                </a:solidFill>
              </a:rPr>
              <a:t>Parameter binding</a:t>
            </a:r>
            <a:endParaRPr lang="pt-PT" dirty="0">
              <a:solidFill>
                <a:srgbClr val="8A2BE2"/>
              </a:solidFill>
            </a:endParaRPr>
          </a:p>
        </p:txBody>
      </p:sp>
      <p:sp>
        <p:nvSpPr>
          <p:cNvPr id="2" name="Rechteck 1"/>
          <p:cNvSpPr/>
          <p:nvPr/>
        </p:nvSpPr>
        <p:spPr>
          <a:xfrm>
            <a:off x="475570" y="1399764"/>
            <a:ext cx="9475671" cy="3170099"/>
          </a:xfrm>
          <a:prstGeom prst="rect">
            <a:avLst/>
          </a:prstGeom>
        </p:spPr>
        <p:txBody>
          <a:bodyPr wrap="none">
            <a:spAutoFit/>
          </a:bodyPr>
          <a:lstStyle/>
          <a:p>
            <a:r>
              <a:rPr lang="de-DE" sz="4000">
                <a:solidFill>
                  <a:srgbClr val="0000FF"/>
                </a:solidFill>
                <a:latin typeface="+mj-lt"/>
                <a:cs typeface="Consolas" panose="020B0609020204030204" pitchFamily="49" charset="0"/>
              </a:rPr>
              <a:t>Drive-Car</a:t>
            </a:r>
            <a:r>
              <a:rPr lang="de-DE" sz="4000">
                <a:solidFill>
                  <a:prstClr val="black"/>
                </a:solidFill>
                <a:latin typeface="+mj-lt"/>
                <a:cs typeface="Consolas" panose="020B0609020204030204" pitchFamily="49" charset="0"/>
              </a:rPr>
              <a:t> </a:t>
            </a:r>
            <a:r>
              <a:rPr lang="de-DE" sz="4000" smtClean="0">
                <a:solidFill>
                  <a:srgbClr val="8A2BE2"/>
                </a:solidFill>
                <a:latin typeface="+mj-lt"/>
                <a:cs typeface="Consolas" panose="020B0609020204030204" pitchFamily="49" charset="0"/>
              </a:rPr>
              <a:t>Lisboa</a:t>
            </a:r>
          </a:p>
          <a:p>
            <a:r>
              <a:rPr lang="de-DE" sz="4000">
                <a:solidFill>
                  <a:srgbClr val="0000FF"/>
                </a:solidFill>
                <a:latin typeface="+mj-lt"/>
                <a:cs typeface="Consolas" panose="020B0609020204030204" pitchFamily="49" charset="0"/>
              </a:rPr>
              <a:t>Drive-Car</a:t>
            </a:r>
            <a:r>
              <a:rPr lang="de-DE" sz="4000">
                <a:solidFill>
                  <a:prstClr val="black"/>
                </a:solidFill>
                <a:latin typeface="+mj-lt"/>
                <a:cs typeface="Consolas" panose="020B0609020204030204" pitchFamily="49" charset="0"/>
              </a:rPr>
              <a:t> </a:t>
            </a:r>
            <a:r>
              <a:rPr lang="de-DE" sz="4000">
                <a:solidFill>
                  <a:srgbClr val="000080"/>
                </a:solidFill>
                <a:latin typeface="+mj-lt"/>
                <a:cs typeface="Consolas" panose="020B0609020204030204" pitchFamily="49" charset="0"/>
              </a:rPr>
              <a:t>-destination</a:t>
            </a:r>
            <a:r>
              <a:rPr lang="de-DE" sz="4000">
                <a:solidFill>
                  <a:prstClr val="black"/>
                </a:solidFill>
                <a:latin typeface="+mj-lt"/>
                <a:cs typeface="Consolas" panose="020B0609020204030204" pitchFamily="49" charset="0"/>
              </a:rPr>
              <a:t> </a:t>
            </a:r>
            <a:r>
              <a:rPr lang="de-DE" sz="4000" smtClean="0">
                <a:solidFill>
                  <a:srgbClr val="8A2BE2"/>
                </a:solidFill>
                <a:latin typeface="+mj-lt"/>
                <a:cs typeface="Consolas" panose="020B0609020204030204" pitchFamily="49" charset="0"/>
              </a:rPr>
              <a:t>Lisboa</a:t>
            </a:r>
            <a:r>
              <a:rPr lang="de-DE" sz="4000" smtClean="0">
                <a:solidFill>
                  <a:prstClr val="black"/>
                </a:solidFill>
                <a:latin typeface="+mj-lt"/>
                <a:cs typeface="Consolas" panose="020B0609020204030204" pitchFamily="49" charset="0"/>
              </a:rPr>
              <a:t> </a:t>
            </a:r>
            <a:endParaRPr lang="de-DE" sz="4000">
              <a:solidFill>
                <a:prstClr val="black"/>
              </a:solidFill>
              <a:latin typeface="+mj-lt"/>
              <a:cs typeface="Consolas" panose="020B0609020204030204" pitchFamily="49" charset="0"/>
            </a:endParaRPr>
          </a:p>
          <a:p>
            <a:r>
              <a:rPr lang="de-DE" sz="4000" smtClean="0">
                <a:solidFill>
                  <a:srgbClr val="0000FF"/>
                </a:solidFill>
                <a:latin typeface="+mj-lt"/>
                <a:cs typeface="Consolas" panose="020B0609020204030204" pitchFamily="49" charset="0"/>
              </a:rPr>
              <a:t>Drive-Car</a:t>
            </a:r>
            <a:r>
              <a:rPr lang="de-DE" sz="4000" smtClean="0">
                <a:solidFill>
                  <a:prstClr val="black"/>
                </a:solidFill>
                <a:latin typeface="+mj-lt"/>
                <a:cs typeface="Consolas" panose="020B0609020204030204" pitchFamily="49" charset="0"/>
              </a:rPr>
              <a:t> </a:t>
            </a:r>
            <a:r>
              <a:rPr lang="de-DE" sz="4000">
                <a:solidFill>
                  <a:srgbClr val="000080"/>
                </a:solidFill>
                <a:latin typeface="+mj-lt"/>
                <a:cs typeface="Consolas" panose="020B0609020204030204" pitchFamily="49" charset="0"/>
              </a:rPr>
              <a:t>-destination</a:t>
            </a:r>
            <a:r>
              <a:rPr lang="de-DE" sz="4000">
                <a:solidFill>
                  <a:prstClr val="black"/>
                </a:solidFill>
                <a:latin typeface="+mj-lt"/>
                <a:cs typeface="Consolas" panose="020B0609020204030204" pitchFamily="49" charset="0"/>
              </a:rPr>
              <a:t> </a:t>
            </a:r>
            <a:r>
              <a:rPr lang="de-DE" sz="4000">
                <a:solidFill>
                  <a:srgbClr val="8A2BE2"/>
                </a:solidFill>
                <a:latin typeface="+mj-lt"/>
                <a:cs typeface="Consolas" panose="020B0609020204030204" pitchFamily="49" charset="0"/>
              </a:rPr>
              <a:t>Lisboa</a:t>
            </a:r>
            <a:r>
              <a:rPr lang="de-DE" sz="4000">
                <a:solidFill>
                  <a:prstClr val="black"/>
                </a:solidFill>
                <a:latin typeface="+mj-lt"/>
                <a:cs typeface="Consolas" panose="020B0609020204030204" pitchFamily="49" charset="0"/>
              </a:rPr>
              <a:t> </a:t>
            </a:r>
            <a:r>
              <a:rPr lang="de-DE" sz="4000">
                <a:solidFill>
                  <a:srgbClr val="000080"/>
                </a:solidFill>
                <a:latin typeface="+mj-lt"/>
                <a:cs typeface="Consolas" panose="020B0609020204030204" pitchFamily="49" charset="0"/>
              </a:rPr>
              <a:t>-fast</a:t>
            </a:r>
            <a:r>
              <a:rPr lang="de-DE" sz="4000">
                <a:solidFill>
                  <a:prstClr val="black"/>
                </a:solidFill>
                <a:latin typeface="+mj-lt"/>
                <a:cs typeface="Consolas" panose="020B0609020204030204" pitchFamily="49" charset="0"/>
              </a:rPr>
              <a:t> </a:t>
            </a:r>
            <a:r>
              <a:rPr lang="de-DE" sz="4000">
                <a:solidFill>
                  <a:srgbClr val="8A2BE2"/>
                </a:solidFill>
                <a:latin typeface="+mj-lt"/>
                <a:cs typeface="Consolas" panose="020B0609020204030204" pitchFamily="49" charset="0"/>
              </a:rPr>
              <a:t>60mph</a:t>
            </a:r>
            <a:r>
              <a:rPr lang="de-DE" sz="4000">
                <a:solidFill>
                  <a:prstClr val="black"/>
                </a:solidFill>
                <a:latin typeface="+mj-lt"/>
                <a:cs typeface="Consolas" panose="020B0609020204030204" pitchFamily="49" charset="0"/>
              </a:rPr>
              <a:t>  </a:t>
            </a:r>
            <a:endParaRPr lang="de-DE" sz="4000" smtClean="0">
              <a:solidFill>
                <a:prstClr val="black"/>
              </a:solidFill>
              <a:latin typeface="+mj-lt"/>
              <a:cs typeface="Consolas" panose="020B0609020204030204" pitchFamily="49" charset="0"/>
            </a:endParaRPr>
          </a:p>
          <a:p>
            <a:endParaRPr lang="de-DE" sz="4000" smtClean="0">
              <a:solidFill>
                <a:srgbClr val="8A2BE2"/>
              </a:solidFill>
              <a:cs typeface="Consolas" panose="020B0609020204030204" pitchFamily="49" charset="0"/>
            </a:endParaRPr>
          </a:p>
          <a:p>
            <a:r>
              <a:rPr lang="de-DE" sz="4000" smtClean="0">
                <a:solidFill>
                  <a:srgbClr val="8A2BE2"/>
                </a:solidFill>
                <a:latin typeface="+mj-lt"/>
                <a:cs typeface="Consolas" panose="020B0609020204030204" pitchFamily="49" charset="0"/>
              </a:rPr>
              <a:t>Lisboa </a:t>
            </a:r>
            <a:r>
              <a:rPr lang="de-DE" sz="4000" smtClean="0">
                <a:solidFill>
                  <a:schemeClr val="bg1">
                    <a:lumMod val="50000"/>
                  </a:schemeClr>
                </a:solidFill>
                <a:latin typeface="+mj-lt"/>
                <a:cs typeface="Consolas" panose="020B0609020204030204" pitchFamily="49" charset="0"/>
              </a:rPr>
              <a:t>|</a:t>
            </a:r>
            <a:r>
              <a:rPr lang="de-DE" sz="4000" smtClean="0">
                <a:solidFill>
                  <a:srgbClr val="8A2BE2"/>
                </a:solidFill>
                <a:latin typeface="+mj-lt"/>
                <a:cs typeface="Consolas" panose="020B0609020204030204" pitchFamily="49" charset="0"/>
              </a:rPr>
              <a:t> </a:t>
            </a:r>
            <a:r>
              <a:rPr lang="de-DE" sz="4000" smtClean="0">
                <a:solidFill>
                  <a:srgbClr val="0000FF"/>
                </a:solidFill>
                <a:latin typeface="+mj-lt"/>
                <a:cs typeface="Consolas" panose="020B0609020204030204" pitchFamily="49" charset="0"/>
              </a:rPr>
              <a:t>Drive-Car</a:t>
            </a:r>
            <a:endParaRPr lang="de-DE" sz="4000" smtClean="0">
              <a:solidFill>
                <a:prstClr val="black"/>
              </a:solidFill>
              <a:latin typeface="+mj-lt"/>
              <a:cs typeface="Consolas" panose="020B0609020204030204" pitchFamily="49" charset="0"/>
            </a:endParaRPr>
          </a:p>
        </p:txBody>
      </p:sp>
    </p:spTree>
    <p:extLst>
      <p:ext uri="{BB962C8B-B14F-4D97-AF65-F5344CB8AC3E}">
        <p14:creationId xmlns:p14="http://schemas.microsoft.com/office/powerpoint/2010/main" val="14845924"/>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mtClean="0"/>
              <a:t>Parameter binding: </a:t>
            </a:r>
            <a:r>
              <a:rPr lang="en-US">
                <a:solidFill>
                  <a:srgbClr val="8A2BE2"/>
                </a:solidFill>
                <a:cs typeface="Consolas" panose="020B0609020204030204" pitchFamily="49" charset="0"/>
              </a:rPr>
              <a:t>byValue</a:t>
            </a:r>
            <a:endParaRPr lang="pt-PT" dirty="0">
              <a:solidFill>
                <a:srgbClr val="8A2BE2"/>
              </a:solidFill>
              <a:cs typeface="Consolas" panose="020B0609020204030204" pitchFamily="49" charset="0"/>
            </a:endParaRPr>
          </a:p>
        </p:txBody>
      </p:sp>
      <p:sp>
        <p:nvSpPr>
          <p:cNvPr id="2" name="Rechteck 1"/>
          <p:cNvSpPr/>
          <p:nvPr/>
        </p:nvSpPr>
        <p:spPr>
          <a:xfrm>
            <a:off x="519112" y="4128450"/>
            <a:ext cx="6591869" cy="1938992"/>
          </a:xfrm>
          <a:prstGeom prst="rect">
            <a:avLst/>
          </a:prstGeom>
        </p:spPr>
        <p:txBody>
          <a:bodyPr wrap="none">
            <a:spAutoFit/>
          </a:bodyPr>
          <a:lstStyle/>
          <a:p>
            <a:r>
              <a:rPr lang="de-DE" sz="4000" smtClean="0">
                <a:solidFill>
                  <a:srgbClr val="0000FF"/>
                </a:solidFill>
                <a:latin typeface="+mj-lt"/>
                <a:cs typeface="Consolas" panose="020B0609020204030204" pitchFamily="49" charset="0"/>
              </a:rPr>
              <a:t>Drive-Car</a:t>
            </a:r>
            <a:r>
              <a:rPr lang="de-DE" sz="4000" smtClean="0">
                <a:solidFill>
                  <a:prstClr val="black"/>
                </a:solidFill>
                <a:latin typeface="+mj-lt"/>
                <a:cs typeface="Consolas" panose="020B0609020204030204" pitchFamily="49" charset="0"/>
              </a:rPr>
              <a:t> </a:t>
            </a:r>
            <a:r>
              <a:rPr lang="de-DE" sz="4000">
                <a:solidFill>
                  <a:srgbClr val="000080"/>
                </a:solidFill>
                <a:latin typeface="+mj-lt"/>
                <a:cs typeface="Consolas" panose="020B0609020204030204" pitchFamily="49" charset="0"/>
              </a:rPr>
              <a:t>-destination</a:t>
            </a:r>
            <a:r>
              <a:rPr lang="de-DE" sz="4000">
                <a:solidFill>
                  <a:prstClr val="black"/>
                </a:solidFill>
                <a:latin typeface="+mj-lt"/>
                <a:cs typeface="Consolas" panose="020B0609020204030204" pitchFamily="49" charset="0"/>
              </a:rPr>
              <a:t> </a:t>
            </a:r>
            <a:r>
              <a:rPr lang="de-DE" sz="4000" smtClean="0">
                <a:solidFill>
                  <a:srgbClr val="8A2BE2"/>
                </a:solidFill>
                <a:latin typeface="+mj-lt"/>
                <a:cs typeface="Consolas" panose="020B0609020204030204" pitchFamily="49" charset="0"/>
              </a:rPr>
              <a:t>Lisboa</a:t>
            </a:r>
            <a:r>
              <a:rPr lang="de-DE" sz="4000" smtClean="0">
                <a:solidFill>
                  <a:prstClr val="black"/>
                </a:solidFill>
                <a:latin typeface="+mj-lt"/>
                <a:cs typeface="Consolas" panose="020B0609020204030204" pitchFamily="49" charset="0"/>
              </a:rPr>
              <a:t> </a:t>
            </a:r>
            <a:endParaRPr lang="de-DE" sz="4000">
              <a:solidFill>
                <a:prstClr val="black"/>
              </a:solidFill>
              <a:latin typeface="+mj-lt"/>
              <a:cs typeface="Consolas" panose="020B0609020204030204" pitchFamily="49" charset="0"/>
            </a:endParaRPr>
          </a:p>
          <a:p>
            <a:endParaRPr lang="de-DE" sz="4000" smtClean="0">
              <a:solidFill>
                <a:srgbClr val="8A2BE2"/>
              </a:solidFill>
              <a:latin typeface="+mj-lt"/>
              <a:cs typeface="Consolas" panose="020B0609020204030204" pitchFamily="49" charset="0"/>
            </a:endParaRPr>
          </a:p>
          <a:p>
            <a:r>
              <a:rPr lang="de-DE" sz="4000" smtClean="0">
                <a:solidFill>
                  <a:srgbClr val="8A2BE2"/>
                </a:solidFill>
                <a:latin typeface="+mj-lt"/>
                <a:cs typeface="Consolas" panose="020B0609020204030204" pitchFamily="49" charset="0"/>
              </a:rPr>
              <a:t>Lisboa </a:t>
            </a:r>
            <a:r>
              <a:rPr lang="de-DE" sz="4000" smtClean="0">
                <a:solidFill>
                  <a:schemeClr val="bg1">
                    <a:lumMod val="50000"/>
                  </a:schemeClr>
                </a:solidFill>
                <a:latin typeface="+mj-lt"/>
                <a:cs typeface="Consolas" panose="020B0609020204030204" pitchFamily="49" charset="0"/>
              </a:rPr>
              <a:t>|</a:t>
            </a:r>
            <a:r>
              <a:rPr lang="de-DE" sz="4000" smtClean="0">
                <a:solidFill>
                  <a:srgbClr val="8A2BE2"/>
                </a:solidFill>
                <a:latin typeface="+mj-lt"/>
                <a:cs typeface="Consolas" panose="020B0609020204030204" pitchFamily="49" charset="0"/>
              </a:rPr>
              <a:t> </a:t>
            </a:r>
            <a:r>
              <a:rPr lang="de-DE" sz="4000" smtClean="0">
                <a:solidFill>
                  <a:srgbClr val="0000FF"/>
                </a:solidFill>
                <a:latin typeface="+mj-lt"/>
                <a:cs typeface="Consolas" panose="020B0609020204030204" pitchFamily="49" charset="0"/>
              </a:rPr>
              <a:t>Drive-Car</a:t>
            </a:r>
            <a:endParaRPr lang="de-DE" sz="4000" smtClean="0">
              <a:solidFill>
                <a:prstClr val="black"/>
              </a:solidFill>
              <a:latin typeface="+mj-lt"/>
              <a:cs typeface="Consolas" panose="020B0609020204030204" pitchFamily="49" charset="0"/>
            </a:endParaRPr>
          </a:p>
        </p:txBody>
      </p:sp>
      <p:pic>
        <p:nvPicPr>
          <p:cNvPr id="4" name="Grafik 3"/>
          <p:cNvPicPr>
            <a:picLocks noChangeAspect="1"/>
          </p:cNvPicPr>
          <p:nvPr/>
        </p:nvPicPr>
        <p:blipFill>
          <a:blip r:embed="rId3"/>
          <a:stretch>
            <a:fillRect/>
          </a:stretch>
        </p:blipFill>
        <p:spPr>
          <a:xfrm>
            <a:off x="519112" y="1132330"/>
            <a:ext cx="7706801" cy="2619741"/>
          </a:xfrm>
          <a:prstGeom prst="rect">
            <a:avLst/>
          </a:prstGeom>
        </p:spPr>
      </p:pic>
      <p:sp>
        <p:nvSpPr>
          <p:cNvPr id="7" name="Nach oben gekrümmter Pfeil 6"/>
          <p:cNvSpPr/>
          <p:nvPr/>
        </p:nvSpPr>
        <p:spPr bwMode="auto">
          <a:xfrm flipH="1">
            <a:off x="4201318" y="4806321"/>
            <a:ext cx="1892300" cy="451479"/>
          </a:xfrm>
          <a:prstGeom prst="curvedUpArrow">
            <a:avLst>
              <a:gd name="adj1" fmla="val 25000"/>
              <a:gd name="adj2" fmla="val 93898"/>
              <a:gd name="adj3" fmla="val 25000"/>
            </a:avLst>
          </a:prstGeom>
          <a:solidFill>
            <a:srgbClr val="8A2B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de-DE"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Nach oben gekrümmter Pfeil 7"/>
          <p:cNvSpPr/>
          <p:nvPr/>
        </p:nvSpPr>
        <p:spPr bwMode="auto">
          <a:xfrm flipH="1">
            <a:off x="1661318" y="4806320"/>
            <a:ext cx="1892300" cy="451479"/>
          </a:xfrm>
          <a:prstGeom prst="curvedUpArrow">
            <a:avLst>
              <a:gd name="adj1" fmla="val 25000"/>
              <a:gd name="adj2" fmla="val 93898"/>
              <a:gd name="adj3" fmla="val 25000"/>
            </a:avLst>
          </a:prstGeom>
          <a:solidFill>
            <a:srgbClr val="00008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de-DE" sz="2200" dirty="0"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12370404"/>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mtClean="0"/>
              <a:t>Parameter binding: </a:t>
            </a:r>
            <a:r>
              <a:rPr lang="en-US" smtClean="0">
                <a:solidFill>
                  <a:srgbClr val="8A2BE2"/>
                </a:solidFill>
                <a:cs typeface="Consolas" panose="020B0609020204030204" pitchFamily="49" charset="0"/>
              </a:rPr>
              <a:t>byPropertyName</a:t>
            </a:r>
            <a:endParaRPr lang="pt-PT" dirty="0">
              <a:solidFill>
                <a:srgbClr val="8A2BE2"/>
              </a:solidFill>
              <a:cs typeface="Consolas" panose="020B0609020204030204" pitchFamily="49" charset="0"/>
            </a:endParaRPr>
          </a:p>
        </p:txBody>
      </p:sp>
      <p:sp>
        <p:nvSpPr>
          <p:cNvPr id="2" name="Rechteck 1"/>
          <p:cNvSpPr/>
          <p:nvPr/>
        </p:nvSpPr>
        <p:spPr>
          <a:xfrm>
            <a:off x="519112" y="4725350"/>
            <a:ext cx="5848139" cy="707886"/>
          </a:xfrm>
          <a:prstGeom prst="rect">
            <a:avLst/>
          </a:prstGeom>
        </p:spPr>
        <p:txBody>
          <a:bodyPr wrap="none">
            <a:spAutoFit/>
          </a:bodyPr>
          <a:lstStyle/>
          <a:p>
            <a:r>
              <a:rPr lang="de-DE" sz="4000" smtClean="0">
                <a:solidFill>
                  <a:srgbClr val="8A2BE2"/>
                </a:solidFill>
                <a:latin typeface="+mj-lt"/>
                <a:cs typeface="Consolas" panose="020B0609020204030204" pitchFamily="49" charset="0"/>
              </a:rPr>
              <a:t>'sea-dc1' </a:t>
            </a:r>
            <a:r>
              <a:rPr lang="de-DE" sz="4000" smtClean="0">
                <a:solidFill>
                  <a:schemeClr val="bg1">
                    <a:lumMod val="50000"/>
                  </a:schemeClr>
                </a:solidFill>
                <a:latin typeface="+mj-lt"/>
                <a:cs typeface="Consolas" panose="020B0609020204030204" pitchFamily="49" charset="0"/>
              </a:rPr>
              <a:t>|</a:t>
            </a:r>
            <a:r>
              <a:rPr lang="de-DE" sz="4000" smtClean="0">
                <a:solidFill>
                  <a:srgbClr val="8A2BE2"/>
                </a:solidFill>
                <a:latin typeface="+mj-lt"/>
                <a:cs typeface="Consolas" panose="020B0609020204030204" pitchFamily="49" charset="0"/>
              </a:rPr>
              <a:t> </a:t>
            </a:r>
            <a:r>
              <a:rPr lang="de-DE" sz="4000" smtClean="0">
                <a:solidFill>
                  <a:srgbClr val="0000FF"/>
                </a:solidFill>
                <a:latin typeface="+mj-lt"/>
                <a:cs typeface="Consolas" panose="020B0609020204030204" pitchFamily="49" charset="0"/>
              </a:rPr>
              <a:t>Test-Connection</a:t>
            </a:r>
            <a:endParaRPr lang="de-DE" sz="4000" smtClean="0">
              <a:solidFill>
                <a:srgbClr val="FF0000"/>
              </a:solidFill>
              <a:latin typeface="+mj-lt"/>
              <a:cs typeface="Consolas" panose="020B0609020204030204" pitchFamily="49" charset="0"/>
            </a:endParaRPr>
          </a:p>
        </p:txBody>
      </p:sp>
      <p:pic>
        <p:nvPicPr>
          <p:cNvPr id="6" name="Grafik 5"/>
          <p:cNvPicPr>
            <a:picLocks noChangeAspect="1"/>
          </p:cNvPicPr>
          <p:nvPr/>
        </p:nvPicPr>
        <p:blipFill>
          <a:blip r:embed="rId3"/>
          <a:stretch>
            <a:fillRect/>
          </a:stretch>
        </p:blipFill>
        <p:spPr>
          <a:xfrm>
            <a:off x="519112" y="1145955"/>
            <a:ext cx="11593543" cy="3143689"/>
          </a:xfrm>
          <a:prstGeom prst="rect">
            <a:avLst/>
          </a:prstGeom>
        </p:spPr>
      </p:pic>
      <p:cxnSp>
        <p:nvCxnSpPr>
          <p:cNvPr id="10" name="Gerader Verbinder 9"/>
          <p:cNvCxnSpPr/>
          <p:nvPr/>
        </p:nvCxnSpPr>
        <p:spPr>
          <a:xfrm flipV="1">
            <a:off x="689215" y="4725350"/>
            <a:ext cx="5626668" cy="752811"/>
          </a:xfrm>
          <a:prstGeom prst="line">
            <a:avLst/>
          </a:prstGeom>
          <a:ln w="50800">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9" name="Rechteck 18"/>
          <p:cNvSpPr/>
          <p:nvPr/>
        </p:nvSpPr>
        <p:spPr>
          <a:xfrm>
            <a:off x="5899612" y="5332603"/>
            <a:ext cx="1434175" cy="584775"/>
          </a:xfrm>
          <a:prstGeom prst="rect">
            <a:avLst/>
          </a:prstGeom>
        </p:spPr>
        <p:txBody>
          <a:bodyPr wrap="none">
            <a:spAutoFit/>
          </a:bodyPr>
          <a:lstStyle/>
          <a:p>
            <a:r>
              <a:rPr lang="de-DE" sz="3200">
                <a:solidFill>
                  <a:schemeClr val="bg1"/>
                </a:solidFill>
                <a:cs typeface="Consolas" panose="020B0609020204030204" pitchFamily="49" charset="0"/>
              </a:rPr>
              <a:t>ERROR</a:t>
            </a:r>
          </a:p>
        </p:txBody>
      </p:sp>
    </p:spTree>
    <p:extLst>
      <p:ext uri="{BB962C8B-B14F-4D97-AF65-F5344CB8AC3E}">
        <p14:creationId xmlns:p14="http://schemas.microsoft.com/office/powerpoint/2010/main" val="2011638669"/>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fi-FI" smtClean="0"/>
              <a:t>Demo 1</a:t>
            </a:r>
            <a:endParaRPr lang="en-GB" dirty="0"/>
          </a:p>
        </p:txBody>
      </p:sp>
      <p:sp>
        <p:nvSpPr>
          <p:cNvPr id="9" name="Text Placeholder 8"/>
          <p:cNvSpPr>
            <a:spLocks noGrp="1"/>
          </p:cNvSpPr>
          <p:nvPr>
            <p:ph type="body" sz="quarter" idx="11"/>
          </p:nvPr>
        </p:nvSpPr>
        <p:spPr/>
        <p:txBody>
          <a:bodyPr/>
          <a:lstStyle/>
          <a:p>
            <a:r>
              <a:rPr lang="en-US" sz="5400" smtClean="0"/>
              <a:t>Basics</a:t>
            </a:r>
            <a:endParaRPr lang="en-GB" sz="5400" dirty="0"/>
          </a:p>
        </p:txBody>
      </p:sp>
    </p:spTree>
    <p:extLst>
      <p:ext uri="{BB962C8B-B14F-4D97-AF65-F5344CB8AC3E}">
        <p14:creationId xmlns:p14="http://schemas.microsoft.com/office/powerpoint/2010/main" val="2061303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pixabay.com/get/608132c0d0f95fd5918d/1448386057/audience-828584_1920.jpg?direct"/>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0" y="0"/>
            <a:ext cx="12249374" cy="7086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3002313"/>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Grafik 2"/>
          <p:cNvPicPr>
            <a:picLocks noChangeAspect="1"/>
          </p:cNvPicPr>
          <p:nvPr/>
        </p:nvPicPr>
        <p:blipFill>
          <a:blip r:embed="rId3"/>
          <a:stretch>
            <a:fillRect/>
          </a:stretch>
        </p:blipFill>
        <p:spPr>
          <a:xfrm>
            <a:off x="0" y="0"/>
            <a:ext cx="12249150" cy="7086600"/>
          </a:xfrm>
          <a:prstGeom prst="rect">
            <a:avLst/>
          </a:prstGeom>
        </p:spPr>
      </p:pic>
      <p:sp>
        <p:nvSpPr>
          <p:cNvPr id="4" name="Title 4"/>
          <p:cNvSpPr txBox="1">
            <a:spLocks/>
          </p:cNvSpPr>
          <p:nvPr/>
        </p:nvSpPr>
        <p:spPr>
          <a:xfrm>
            <a:off x="228600" y="1752600"/>
            <a:ext cx="11731624" cy="4762500"/>
          </a:xfrm>
          <a:prstGeom prst="rect">
            <a:avLst/>
          </a:prstGeom>
          <a:noFill/>
        </p:spPr>
        <p:txBody>
          <a:bodyPr/>
          <a:lstStyle>
            <a:lvl1pPr algn="l" defTabSz="914363" rtl="0" eaLnBrk="1" latinLnBrk="0" hangingPunct="1">
              <a:lnSpc>
                <a:spcPct val="90000"/>
              </a:lnSpc>
              <a:spcBef>
                <a:spcPct val="0"/>
              </a:spcBef>
              <a:buNone/>
              <a:defRPr lang="en-US" sz="5400" b="0" kern="1200" cap="none" spc="-100" baseline="0" dirty="0" smtClean="0">
                <a:ln w="3175">
                  <a:noFill/>
                </a:ln>
                <a:solidFill>
                  <a:srgbClr val="00B0F0"/>
                </a:solidFill>
                <a:effectLst/>
                <a:latin typeface="+mj-lt"/>
                <a:ea typeface="+mn-ea"/>
                <a:cs typeface="Arial" charset="0"/>
              </a:defRPr>
            </a:lvl1pPr>
          </a:lstStyle>
          <a:p>
            <a:pPr>
              <a:spcBef>
                <a:spcPts val="1000"/>
              </a:spcBef>
            </a:pPr>
            <a:r>
              <a:rPr lang="de-DE" sz="19900" b="1" smtClean="0">
                <a:solidFill>
                  <a:srgbClr val="000080"/>
                </a:solidFill>
                <a:cs typeface="Consolas" panose="020B0609020204030204" pitchFamily="49" charset="0"/>
              </a:rPr>
              <a:t>devs? </a:t>
            </a:r>
            <a:r>
              <a:rPr lang="de-DE" sz="19900" b="1" smtClean="0">
                <a:solidFill>
                  <a:srgbClr val="1F497D"/>
                </a:solidFill>
                <a:cs typeface="Consolas" panose="020B0609020204030204" pitchFamily="49" charset="0"/>
              </a:rPr>
              <a:t>ops? </a:t>
            </a:r>
            <a:endParaRPr lang="de-DE" sz="19900" b="1">
              <a:solidFill>
                <a:srgbClr val="EB3C00"/>
              </a:solidFill>
              <a:cs typeface="Consolas" panose="020B0609020204030204" pitchFamily="49" charset="0"/>
            </a:endParaRPr>
          </a:p>
        </p:txBody>
      </p:sp>
    </p:spTree>
    <p:extLst>
      <p:ext uri="{BB962C8B-B14F-4D97-AF65-F5344CB8AC3E}">
        <p14:creationId xmlns:p14="http://schemas.microsoft.com/office/powerpoint/2010/main" val="3185033021"/>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smtClean="0"/>
              <a:t>What's your target audience, MOC? </a:t>
            </a:r>
            <a:endParaRPr lang="en-US"/>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2048" y="2309160"/>
            <a:ext cx="11706225" cy="1895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01581643"/>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3935" y="2910336"/>
            <a:ext cx="3811588" cy="2859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30586" y="2910337"/>
            <a:ext cx="3811588" cy="2859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46610" y="2910337"/>
            <a:ext cx="3811587" cy="2859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Rechteck 10"/>
          <p:cNvSpPr/>
          <p:nvPr/>
        </p:nvSpPr>
        <p:spPr>
          <a:xfrm>
            <a:off x="420914" y="406177"/>
            <a:ext cx="11408229" cy="1938992"/>
          </a:xfrm>
          <a:prstGeom prst="rect">
            <a:avLst/>
          </a:prstGeom>
        </p:spPr>
        <p:txBody>
          <a:bodyPr wrap="square">
            <a:spAutoFit/>
          </a:bodyPr>
          <a:lstStyle/>
          <a:p>
            <a:r>
              <a:rPr lang="en-US" sz="4000">
                <a:latin typeface="+mj-lt"/>
              </a:rPr>
              <a:t> </a:t>
            </a:r>
            <a:r>
              <a:rPr lang="en-US" sz="4000">
                <a:solidFill>
                  <a:srgbClr val="0000FF"/>
                </a:solidFill>
                <a:latin typeface="+mj-lt"/>
              </a:rPr>
              <a:t>Get-Shapes</a:t>
            </a:r>
            <a:r>
              <a:rPr lang="en-US" sz="4000">
                <a:solidFill>
                  <a:prstClr val="black"/>
                </a:solidFill>
                <a:latin typeface="+mj-lt"/>
              </a:rPr>
              <a:t> </a:t>
            </a:r>
            <a:r>
              <a:rPr lang="en-US" sz="4000">
                <a:solidFill>
                  <a:srgbClr val="A9A9A9"/>
                </a:solidFill>
                <a:latin typeface="+mj-lt"/>
              </a:rPr>
              <a:t>|</a:t>
            </a:r>
            <a:r>
              <a:rPr lang="en-US" sz="4000">
                <a:solidFill>
                  <a:prstClr val="black"/>
                </a:solidFill>
                <a:latin typeface="+mj-lt"/>
              </a:rPr>
              <a:t> </a:t>
            </a:r>
            <a:endParaRPr lang="en-US" sz="4000" smtClean="0">
              <a:solidFill>
                <a:prstClr val="black"/>
              </a:solidFill>
              <a:latin typeface="+mj-lt"/>
            </a:endParaRPr>
          </a:p>
          <a:p>
            <a:r>
              <a:rPr lang="en-US" sz="4000">
                <a:solidFill>
                  <a:prstClr val="black"/>
                </a:solidFill>
                <a:latin typeface="+mj-lt"/>
              </a:rPr>
              <a:t> </a:t>
            </a:r>
            <a:r>
              <a:rPr lang="en-US" sz="4000" smtClean="0">
                <a:solidFill>
                  <a:prstClr val="black"/>
                </a:solidFill>
                <a:latin typeface="+mj-lt"/>
              </a:rPr>
              <a:t>  </a:t>
            </a:r>
            <a:r>
              <a:rPr lang="en-US" sz="4000" smtClean="0">
                <a:solidFill>
                  <a:srgbClr val="0000FF"/>
                </a:solidFill>
                <a:latin typeface="+mj-lt"/>
              </a:rPr>
              <a:t>Where-Object</a:t>
            </a:r>
            <a:r>
              <a:rPr lang="en-US" sz="4000" smtClean="0">
                <a:solidFill>
                  <a:prstClr val="black"/>
                </a:solidFill>
                <a:latin typeface="+mj-lt"/>
              </a:rPr>
              <a:t> </a:t>
            </a:r>
            <a:r>
              <a:rPr lang="en-US" sz="4000">
                <a:solidFill>
                  <a:prstClr val="black"/>
                </a:solidFill>
                <a:latin typeface="+mj-lt"/>
              </a:rPr>
              <a:t>{</a:t>
            </a:r>
            <a:r>
              <a:rPr lang="en-US" sz="4000">
                <a:solidFill>
                  <a:srgbClr val="FF4500"/>
                </a:solidFill>
                <a:latin typeface="+mj-lt"/>
              </a:rPr>
              <a:t>$_</a:t>
            </a:r>
            <a:r>
              <a:rPr lang="en-US" sz="4000">
                <a:solidFill>
                  <a:srgbClr val="A9A9A9"/>
                </a:solidFill>
                <a:latin typeface="+mj-lt"/>
              </a:rPr>
              <a:t>.</a:t>
            </a:r>
            <a:r>
              <a:rPr lang="en-US" sz="4000">
                <a:solidFill>
                  <a:prstClr val="black"/>
                </a:solidFill>
                <a:latin typeface="+mj-lt"/>
              </a:rPr>
              <a:t>Color </a:t>
            </a:r>
            <a:r>
              <a:rPr lang="en-US" sz="4000">
                <a:solidFill>
                  <a:srgbClr val="A9A9A9"/>
                </a:solidFill>
                <a:latin typeface="+mj-lt"/>
              </a:rPr>
              <a:t>–eq</a:t>
            </a:r>
            <a:r>
              <a:rPr lang="en-US" sz="4000">
                <a:solidFill>
                  <a:prstClr val="black"/>
                </a:solidFill>
                <a:latin typeface="+mj-lt"/>
              </a:rPr>
              <a:t> </a:t>
            </a:r>
            <a:r>
              <a:rPr lang="en-US" sz="4000">
                <a:solidFill>
                  <a:srgbClr val="8B0000"/>
                </a:solidFill>
                <a:latin typeface="+mj-lt"/>
              </a:rPr>
              <a:t>"Orange"</a:t>
            </a:r>
            <a:r>
              <a:rPr lang="en-US" sz="4000">
                <a:solidFill>
                  <a:prstClr val="black"/>
                </a:solidFill>
                <a:latin typeface="+mj-lt"/>
              </a:rPr>
              <a:t>} </a:t>
            </a:r>
            <a:r>
              <a:rPr lang="en-US" sz="4000" smtClean="0">
                <a:solidFill>
                  <a:srgbClr val="A9A9A9"/>
                </a:solidFill>
                <a:latin typeface="+mj-lt"/>
              </a:rPr>
              <a:t>| </a:t>
            </a:r>
          </a:p>
          <a:p>
            <a:r>
              <a:rPr lang="en-US" sz="4000">
                <a:solidFill>
                  <a:srgbClr val="A9A9A9"/>
                </a:solidFill>
                <a:latin typeface="+mj-lt"/>
              </a:rPr>
              <a:t> </a:t>
            </a:r>
            <a:r>
              <a:rPr lang="en-US" sz="4000" smtClean="0">
                <a:solidFill>
                  <a:srgbClr val="A9A9A9"/>
                </a:solidFill>
                <a:latin typeface="+mj-lt"/>
              </a:rPr>
              <a:t>     </a:t>
            </a:r>
            <a:r>
              <a:rPr lang="en-US" sz="4000" smtClean="0">
                <a:solidFill>
                  <a:srgbClr val="0000FF"/>
                </a:solidFill>
                <a:latin typeface="+mj-lt"/>
              </a:rPr>
              <a:t>Sort-Object</a:t>
            </a:r>
            <a:r>
              <a:rPr lang="en-US" sz="4000" smtClean="0">
                <a:solidFill>
                  <a:prstClr val="black"/>
                </a:solidFill>
                <a:latin typeface="+mj-lt"/>
              </a:rPr>
              <a:t> </a:t>
            </a:r>
            <a:r>
              <a:rPr lang="en-US" sz="4000">
                <a:solidFill>
                  <a:srgbClr val="8A2BE2"/>
                </a:solidFill>
                <a:latin typeface="+mj-lt"/>
              </a:rPr>
              <a:t>Size</a:t>
            </a:r>
            <a:r>
              <a:rPr lang="en-US" sz="4000">
                <a:solidFill>
                  <a:prstClr val="black"/>
                </a:solidFill>
                <a:latin typeface="+mj-lt"/>
              </a:rPr>
              <a:t>  </a:t>
            </a:r>
          </a:p>
        </p:txBody>
      </p:sp>
      <p:sp>
        <p:nvSpPr>
          <p:cNvPr id="14" name="Rechteck 13"/>
          <p:cNvSpPr/>
          <p:nvPr/>
        </p:nvSpPr>
        <p:spPr>
          <a:xfrm>
            <a:off x="283935" y="6168458"/>
            <a:ext cx="8040915" cy="369332"/>
          </a:xfrm>
          <a:prstGeom prst="rect">
            <a:avLst/>
          </a:prstGeom>
        </p:spPr>
        <p:txBody>
          <a:bodyPr wrap="square">
            <a:spAutoFit/>
          </a:bodyPr>
          <a:lstStyle/>
          <a:p>
            <a:r>
              <a:rPr lang="de-DE" smtClean="0">
                <a:latin typeface="+mj-lt"/>
              </a:rPr>
              <a:t>http</a:t>
            </a:r>
            <a:r>
              <a:rPr lang="de-DE">
                <a:latin typeface="+mj-lt"/>
              </a:rPr>
              <a:t>://technet.microsoft.com/en-us/library/ee176927.aspx</a:t>
            </a:r>
          </a:p>
        </p:txBody>
      </p:sp>
    </p:spTree>
    <p:extLst>
      <p:ext uri="{BB962C8B-B14F-4D97-AF65-F5344CB8AC3E}">
        <p14:creationId xmlns:p14="http://schemas.microsoft.com/office/powerpoint/2010/main" val="3843924914"/>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3935" y="2910336"/>
            <a:ext cx="3811588" cy="2859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30586" y="2919962"/>
            <a:ext cx="3811588" cy="2859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46610" y="2910337"/>
            <a:ext cx="3811587" cy="2859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Rechteck 10"/>
          <p:cNvSpPr/>
          <p:nvPr/>
        </p:nvSpPr>
        <p:spPr>
          <a:xfrm>
            <a:off x="420914" y="406177"/>
            <a:ext cx="11408229" cy="1938992"/>
          </a:xfrm>
          <a:prstGeom prst="rect">
            <a:avLst/>
          </a:prstGeom>
        </p:spPr>
        <p:txBody>
          <a:bodyPr wrap="square">
            <a:spAutoFit/>
          </a:bodyPr>
          <a:lstStyle/>
          <a:p>
            <a:r>
              <a:rPr lang="en-US" sz="4000">
                <a:latin typeface="+mj-lt"/>
              </a:rPr>
              <a:t> </a:t>
            </a:r>
            <a:r>
              <a:rPr lang="en-US" sz="4000" smtClean="0">
                <a:solidFill>
                  <a:srgbClr val="0000FF"/>
                </a:solidFill>
                <a:latin typeface="+mj-lt"/>
              </a:rPr>
              <a:t>Get-Shape</a:t>
            </a:r>
            <a:r>
              <a:rPr lang="en-US" sz="4000" smtClean="0">
                <a:solidFill>
                  <a:prstClr val="black"/>
                </a:solidFill>
                <a:latin typeface="+mj-lt"/>
              </a:rPr>
              <a:t> </a:t>
            </a:r>
            <a:r>
              <a:rPr lang="en-US" sz="4000" smtClean="0">
                <a:solidFill>
                  <a:srgbClr val="A9A9A9"/>
                </a:solidFill>
                <a:latin typeface="+mj-lt"/>
              </a:rPr>
              <a:t>|</a:t>
            </a:r>
            <a:endParaRPr lang="en-US" sz="4000" smtClean="0">
              <a:solidFill>
                <a:prstClr val="black"/>
              </a:solidFill>
              <a:latin typeface="+mj-lt"/>
            </a:endParaRPr>
          </a:p>
          <a:p>
            <a:r>
              <a:rPr lang="en-US" sz="4000">
                <a:solidFill>
                  <a:prstClr val="black"/>
                </a:solidFill>
                <a:latin typeface="+mj-lt"/>
              </a:rPr>
              <a:t> </a:t>
            </a:r>
            <a:r>
              <a:rPr lang="en-US" sz="4000" smtClean="0">
                <a:solidFill>
                  <a:prstClr val="black"/>
                </a:solidFill>
                <a:latin typeface="+mj-lt"/>
              </a:rPr>
              <a:t>  </a:t>
            </a:r>
            <a:r>
              <a:rPr lang="en-US" sz="4000" smtClean="0">
                <a:solidFill>
                  <a:srgbClr val="0000FF"/>
                </a:solidFill>
                <a:latin typeface="+mj-lt"/>
              </a:rPr>
              <a:t>Where-Object</a:t>
            </a:r>
            <a:r>
              <a:rPr lang="en-US" sz="4000" smtClean="0">
                <a:solidFill>
                  <a:prstClr val="black"/>
                </a:solidFill>
                <a:latin typeface="+mj-lt"/>
              </a:rPr>
              <a:t> </a:t>
            </a:r>
            <a:r>
              <a:rPr lang="en-US" sz="4000">
                <a:solidFill>
                  <a:prstClr val="black"/>
                </a:solidFill>
                <a:latin typeface="+mj-lt"/>
              </a:rPr>
              <a:t>{</a:t>
            </a:r>
            <a:r>
              <a:rPr lang="en-US" sz="4000">
                <a:solidFill>
                  <a:srgbClr val="FF4500"/>
                </a:solidFill>
                <a:latin typeface="+mj-lt"/>
              </a:rPr>
              <a:t>$_</a:t>
            </a:r>
            <a:r>
              <a:rPr lang="en-US" sz="4000">
                <a:solidFill>
                  <a:srgbClr val="A9A9A9"/>
                </a:solidFill>
                <a:latin typeface="+mj-lt"/>
              </a:rPr>
              <a:t>.</a:t>
            </a:r>
            <a:r>
              <a:rPr lang="en-US" sz="4000">
                <a:solidFill>
                  <a:prstClr val="black"/>
                </a:solidFill>
                <a:latin typeface="+mj-lt"/>
              </a:rPr>
              <a:t>Color </a:t>
            </a:r>
            <a:r>
              <a:rPr lang="en-US" sz="4000">
                <a:solidFill>
                  <a:srgbClr val="A9A9A9"/>
                </a:solidFill>
                <a:latin typeface="+mj-lt"/>
              </a:rPr>
              <a:t>–eq</a:t>
            </a:r>
            <a:r>
              <a:rPr lang="en-US" sz="4000">
                <a:solidFill>
                  <a:prstClr val="black"/>
                </a:solidFill>
                <a:latin typeface="+mj-lt"/>
              </a:rPr>
              <a:t> </a:t>
            </a:r>
            <a:r>
              <a:rPr lang="en-US" sz="4000" smtClean="0">
                <a:solidFill>
                  <a:srgbClr val="8B0000"/>
                </a:solidFill>
                <a:latin typeface="+mj-lt"/>
              </a:rPr>
              <a:t>'Orange</a:t>
            </a:r>
            <a:r>
              <a:rPr lang="en-US" sz="4000">
                <a:solidFill>
                  <a:srgbClr val="8B0000"/>
                </a:solidFill>
                <a:latin typeface="+mj-lt"/>
              </a:rPr>
              <a:t>'</a:t>
            </a:r>
            <a:r>
              <a:rPr lang="en-US" sz="4000" smtClean="0">
                <a:solidFill>
                  <a:prstClr val="black"/>
                </a:solidFill>
                <a:latin typeface="+mj-lt"/>
              </a:rPr>
              <a:t>} </a:t>
            </a:r>
            <a:r>
              <a:rPr lang="en-US" sz="4000" smtClean="0">
                <a:solidFill>
                  <a:srgbClr val="A9A9A9"/>
                </a:solidFill>
                <a:latin typeface="+mj-lt"/>
              </a:rPr>
              <a:t>| </a:t>
            </a:r>
          </a:p>
          <a:p>
            <a:r>
              <a:rPr lang="en-US" sz="4000">
                <a:solidFill>
                  <a:srgbClr val="A9A9A9"/>
                </a:solidFill>
                <a:latin typeface="+mj-lt"/>
              </a:rPr>
              <a:t> </a:t>
            </a:r>
            <a:r>
              <a:rPr lang="en-US" sz="4000" smtClean="0">
                <a:solidFill>
                  <a:srgbClr val="A9A9A9"/>
                </a:solidFill>
                <a:latin typeface="+mj-lt"/>
              </a:rPr>
              <a:t>    </a:t>
            </a:r>
            <a:r>
              <a:rPr lang="en-US" sz="4000" smtClean="0">
                <a:solidFill>
                  <a:srgbClr val="0000FF"/>
                </a:solidFill>
                <a:latin typeface="+mj-lt"/>
              </a:rPr>
              <a:t>Sort-Object</a:t>
            </a:r>
            <a:r>
              <a:rPr lang="en-US" sz="4000" smtClean="0">
                <a:solidFill>
                  <a:prstClr val="black"/>
                </a:solidFill>
                <a:latin typeface="+mj-lt"/>
              </a:rPr>
              <a:t> </a:t>
            </a:r>
            <a:r>
              <a:rPr lang="en-US" sz="4000">
                <a:solidFill>
                  <a:prstClr val="black"/>
                </a:solidFill>
                <a:latin typeface="+mj-lt"/>
              </a:rPr>
              <a:t>–property </a:t>
            </a:r>
            <a:r>
              <a:rPr lang="en-US" sz="4000">
                <a:solidFill>
                  <a:srgbClr val="8A2BE2"/>
                </a:solidFill>
                <a:latin typeface="+mj-lt"/>
              </a:rPr>
              <a:t>Size</a:t>
            </a:r>
            <a:r>
              <a:rPr lang="en-US" sz="4000">
                <a:solidFill>
                  <a:prstClr val="black"/>
                </a:solidFill>
                <a:latin typeface="+mj-lt"/>
              </a:rPr>
              <a:t> -descending</a:t>
            </a:r>
          </a:p>
        </p:txBody>
      </p:sp>
      <p:sp>
        <p:nvSpPr>
          <p:cNvPr id="14" name="Rechteck 13"/>
          <p:cNvSpPr/>
          <p:nvPr/>
        </p:nvSpPr>
        <p:spPr>
          <a:xfrm>
            <a:off x="264685" y="6168458"/>
            <a:ext cx="8040915" cy="369332"/>
          </a:xfrm>
          <a:prstGeom prst="rect">
            <a:avLst/>
          </a:prstGeom>
        </p:spPr>
        <p:txBody>
          <a:bodyPr wrap="square">
            <a:spAutoFit/>
          </a:bodyPr>
          <a:lstStyle/>
          <a:p>
            <a:r>
              <a:rPr lang="de-DE" smtClean="0">
                <a:latin typeface="+mj-lt"/>
              </a:rPr>
              <a:t>http</a:t>
            </a:r>
            <a:r>
              <a:rPr lang="de-DE">
                <a:latin typeface="+mj-lt"/>
              </a:rPr>
              <a:t>://technet.microsoft.com/en-us/library/ee176927.aspx</a:t>
            </a:r>
          </a:p>
        </p:txBody>
      </p:sp>
      <p:sp>
        <p:nvSpPr>
          <p:cNvPr id="2" name="Rechteck 1"/>
          <p:cNvSpPr/>
          <p:nvPr/>
        </p:nvSpPr>
        <p:spPr>
          <a:xfrm>
            <a:off x="10420350" y="615434"/>
            <a:ext cx="1549672" cy="1862048"/>
          </a:xfrm>
          <a:prstGeom prst="rect">
            <a:avLst/>
          </a:prstGeom>
        </p:spPr>
        <p:txBody>
          <a:bodyPr wrap="square">
            <a:spAutoFit/>
          </a:bodyPr>
          <a:lstStyle/>
          <a:p>
            <a:r>
              <a:rPr lang="en-US" sz="11500">
                <a:solidFill>
                  <a:srgbClr val="006400"/>
                </a:solidFill>
                <a:sym typeface="Wingdings"/>
              </a:rPr>
              <a:t></a:t>
            </a:r>
            <a:endParaRPr lang="en-US" sz="11500">
              <a:solidFill>
                <a:srgbClr val="006400"/>
              </a:solidFill>
            </a:endParaRPr>
          </a:p>
        </p:txBody>
      </p:sp>
    </p:spTree>
    <p:extLst>
      <p:ext uri="{BB962C8B-B14F-4D97-AF65-F5344CB8AC3E}">
        <p14:creationId xmlns:p14="http://schemas.microsoft.com/office/powerpoint/2010/main" val="4158399074"/>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Platinum </a:t>
            </a:r>
            <a:r>
              <a:rPr lang="en-US" b="1" dirty="0" smtClean="0"/>
              <a:t>Sponsors</a:t>
            </a:r>
            <a:endParaRPr lang="pt-PT"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4530" y="1195659"/>
            <a:ext cx="2736510" cy="1087979"/>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56959" y="1216652"/>
            <a:ext cx="2853789" cy="1296599"/>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02026" y="1116843"/>
            <a:ext cx="3235538" cy="1470044"/>
          </a:xfrm>
          <a:prstGeom prst="rect">
            <a:avLst/>
          </a:prstGeom>
        </p:spPr>
      </p:pic>
      <p:pic>
        <p:nvPicPr>
          <p:cNvPr id="8" name="Picture 7"/>
          <p:cNvPicPr>
            <a:picLocks noChangeAspect="1"/>
          </p:cNvPicPr>
          <p:nvPr/>
        </p:nvPicPr>
        <p:blipFill rotWithShape="1">
          <a:blip r:embed="rId6">
            <a:extLst>
              <a:ext uri="{28A0092B-C50C-407E-A947-70E740481C1C}">
                <a14:useLocalDpi xmlns:a14="http://schemas.microsoft.com/office/drawing/2010/main" val="0"/>
              </a:ext>
            </a:extLst>
          </a:blip>
          <a:srcRect l="27069" r="28087"/>
          <a:stretch/>
        </p:blipFill>
        <p:spPr>
          <a:xfrm>
            <a:off x="951337" y="3807643"/>
            <a:ext cx="1080654" cy="533400"/>
          </a:xfrm>
          <a:prstGeom prst="rect">
            <a:avLst/>
          </a:prstGeom>
        </p:spPr>
      </p:pic>
      <p:pic>
        <p:nvPicPr>
          <p:cNvPr id="9" name="Picture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04439" y="3744419"/>
            <a:ext cx="3231805" cy="719076"/>
          </a:xfrm>
          <a:prstGeom prst="rect">
            <a:avLst/>
          </a:prstGeom>
        </p:spPr>
      </p:pic>
      <p:pic>
        <p:nvPicPr>
          <p:cNvPr id="10" name="Picture 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52437" y="3727620"/>
            <a:ext cx="3029951" cy="674164"/>
          </a:xfrm>
          <a:prstGeom prst="rect">
            <a:avLst/>
          </a:prstGeom>
        </p:spPr>
      </p:pic>
      <p:pic>
        <p:nvPicPr>
          <p:cNvPr id="11" name="Picture 1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919795" y="3714805"/>
            <a:ext cx="967414" cy="739787"/>
          </a:xfrm>
          <a:prstGeom prst="rect">
            <a:avLst/>
          </a:prstGeom>
        </p:spPr>
      </p:pic>
      <p:pic>
        <p:nvPicPr>
          <p:cNvPr id="12" name="Picture 1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51337" y="4741235"/>
            <a:ext cx="1811519" cy="755841"/>
          </a:xfrm>
          <a:prstGeom prst="rect">
            <a:avLst/>
          </a:prstGeom>
        </p:spPr>
      </p:pic>
      <p:pic>
        <p:nvPicPr>
          <p:cNvPr id="13" name="Picture 1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066463" y="4651563"/>
            <a:ext cx="3041650" cy="845513"/>
          </a:xfrm>
          <a:prstGeom prst="rect">
            <a:avLst/>
          </a:prstGeom>
        </p:spPr>
      </p:pic>
      <p:pic>
        <p:nvPicPr>
          <p:cNvPr id="14" name="Picture 13"/>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373077" y="4611645"/>
            <a:ext cx="1613332" cy="918156"/>
          </a:xfrm>
          <a:prstGeom prst="rect">
            <a:avLst/>
          </a:prstGeom>
        </p:spPr>
      </p:pic>
      <p:pic>
        <p:nvPicPr>
          <p:cNvPr id="15" name="Picture 14"/>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478973" y="4680876"/>
            <a:ext cx="2637376" cy="1009881"/>
          </a:xfrm>
          <a:prstGeom prst="rect">
            <a:avLst/>
          </a:prstGeom>
        </p:spPr>
      </p:pic>
      <p:pic>
        <p:nvPicPr>
          <p:cNvPr id="16" name="Picture 15"/>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951337" y="5859511"/>
            <a:ext cx="2570263" cy="546181"/>
          </a:xfrm>
          <a:prstGeom prst="rect">
            <a:avLst/>
          </a:prstGeom>
        </p:spPr>
      </p:pic>
      <p:pic>
        <p:nvPicPr>
          <p:cNvPr id="17" name="Picture 16"/>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240010" y="5520565"/>
            <a:ext cx="1172489" cy="1172489"/>
          </a:xfrm>
          <a:prstGeom prst="rect">
            <a:avLst/>
          </a:prstGeom>
        </p:spPr>
      </p:pic>
      <p:sp>
        <p:nvSpPr>
          <p:cNvPr id="18" name="Title 1"/>
          <p:cNvSpPr txBox="1">
            <a:spLocks/>
          </p:cNvSpPr>
          <p:nvPr/>
        </p:nvSpPr>
        <p:spPr>
          <a:xfrm>
            <a:off x="533606" y="2714870"/>
            <a:ext cx="11149013" cy="747897"/>
          </a:xfrm>
          <a:prstGeom prst="rect">
            <a:avLst/>
          </a:prstGeom>
        </p:spPr>
        <p:txBody>
          <a:bodyPr vert="horz" wrap="square" lIns="0" tIns="0" rIns="0" bIns="0" rtlCol="0" anchor="t">
            <a:noAutofit/>
          </a:bodyPr>
          <a:lstStyle>
            <a:lvl1pPr algn="l" defTabSz="914363" rtl="0" eaLnBrk="1" latinLnBrk="0" hangingPunct="1">
              <a:lnSpc>
                <a:spcPct val="90000"/>
              </a:lnSpc>
              <a:spcBef>
                <a:spcPct val="0"/>
              </a:spcBef>
              <a:buNone/>
              <a:defRPr lang="en-US" sz="5400" b="0" kern="1200" cap="none" spc="-100" baseline="0">
                <a:ln w="3175">
                  <a:noFill/>
                </a:ln>
                <a:gradFill>
                  <a:gsLst>
                    <a:gs pos="1250">
                      <a:schemeClr val="tx2"/>
                    </a:gs>
                    <a:gs pos="100000">
                      <a:schemeClr val="tx2"/>
                    </a:gs>
                  </a:gsLst>
                  <a:lin ang="5400000" scaled="0"/>
                </a:gradFill>
                <a:effectLst/>
                <a:latin typeface="+mj-lt"/>
                <a:ea typeface="+mn-ea"/>
                <a:cs typeface="Arial" charset="0"/>
              </a:defRPr>
            </a:lvl1pPr>
          </a:lstStyle>
          <a:p>
            <a:pPr algn="ctr"/>
            <a:r>
              <a:rPr lang="pt-PT" b="1" dirty="0"/>
              <a:t>S</a:t>
            </a:r>
            <a:r>
              <a:rPr lang="pt-PT" b="1" dirty="0" smtClean="0"/>
              <a:t>ponsors</a:t>
            </a:r>
            <a:endParaRPr lang="pt-PT" dirty="0"/>
          </a:p>
        </p:txBody>
      </p:sp>
    </p:spTree>
    <p:extLst>
      <p:ext uri="{BB962C8B-B14F-4D97-AF65-F5344CB8AC3E}">
        <p14:creationId xmlns:p14="http://schemas.microsoft.com/office/powerpoint/2010/main" val="2412857860"/>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sz="quarter" idx="10"/>
          </p:nvPr>
        </p:nvSpPr>
        <p:spPr>
          <a:xfrm>
            <a:off x="3133725" y="1219201"/>
            <a:ext cx="8534400" cy="4543424"/>
          </a:xfrm>
        </p:spPr>
        <p:txBody>
          <a:bodyPr/>
          <a:lstStyle/>
          <a:p>
            <a:pPr>
              <a:lnSpc>
                <a:spcPct val="150000"/>
              </a:lnSpc>
              <a:spcBef>
                <a:spcPts val="0"/>
              </a:spcBef>
            </a:pPr>
            <a:r>
              <a:rPr lang="en-US" sz="3200" smtClean="0"/>
              <a:t>"PowerShell </a:t>
            </a:r>
            <a:r>
              <a:rPr lang="en-US" sz="3200"/>
              <a:t>has </a:t>
            </a:r>
            <a:r>
              <a:rPr lang="en-US" sz="3200" b="1"/>
              <a:t>no variable declaration </a:t>
            </a:r>
            <a:r>
              <a:rPr lang="en-US" sz="3200"/>
              <a:t>statement. </a:t>
            </a:r>
            <a:endParaRPr lang="en-US" sz="3200" smtClean="0"/>
          </a:p>
          <a:p>
            <a:pPr>
              <a:lnSpc>
                <a:spcPct val="150000"/>
              </a:lnSpc>
              <a:spcBef>
                <a:spcPts val="0"/>
              </a:spcBef>
            </a:pPr>
            <a:r>
              <a:rPr lang="en-US" sz="3200" smtClean="0"/>
              <a:t>In </a:t>
            </a:r>
            <a:r>
              <a:rPr lang="en-US" sz="3200"/>
              <a:t>contrast to a language like Visual Basic, which uses</a:t>
            </a:r>
          </a:p>
          <a:p>
            <a:pPr>
              <a:lnSpc>
                <a:spcPct val="150000"/>
              </a:lnSpc>
              <a:spcBef>
                <a:spcPts val="0"/>
              </a:spcBef>
            </a:pPr>
            <a:r>
              <a:rPr lang="en-US" sz="3200" smtClean="0"/>
              <a:t>Dim </a:t>
            </a:r>
            <a:r>
              <a:rPr lang="en-US" sz="3200"/>
              <a:t>to declare a variable, in PowerShell a variable simply comes into existence on first assignment</a:t>
            </a:r>
            <a:r>
              <a:rPr lang="en-US" sz="3200" smtClean="0"/>
              <a:t>."</a:t>
            </a:r>
            <a:endParaRPr lang="en-US" sz="3200"/>
          </a:p>
          <a:p>
            <a:pPr algn="r">
              <a:lnSpc>
                <a:spcPct val="150000"/>
              </a:lnSpc>
              <a:spcBef>
                <a:spcPts val="2000"/>
              </a:spcBef>
            </a:pPr>
            <a:r>
              <a:rPr lang="en-US" sz="3200"/>
              <a:t>  Bruce </a:t>
            </a:r>
            <a:r>
              <a:rPr lang="en-US" sz="3200" smtClean="0"/>
              <a:t>Payette: PowerShell </a:t>
            </a:r>
            <a:r>
              <a:rPr lang="en-US" sz="3200"/>
              <a:t>in </a:t>
            </a:r>
            <a:r>
              <a:rPr lang="en-US" sz="3200" smtClean="0"/>
              <a:t>Action, 2011</a:t>
            </a:r>
            <a:endParaRPr lang="en-US" sz="3200"/>
          </a:p>
        </p:txBody>
      </p:sp>
      <p:sp>
        <p:nvSpPr>
          <p:cNvPr id="3" name="Titel 2"/>
          <p:cNvSpPr>
            <a:spLocks noGrp="1"/>
          </p:cNvSpPr>
          <p:nvPr>
            <p:ph type="title"/>
          </p:nvPr>
        </p:nvSpPr>
        <p:spPr/>
        <p:txBody>
          <a:bodyPr/>
          <a:lstStyle/>
          <a:p>
            <a:r>
              <a:rPr lang="en-US" smtClean="0">
                <a:solidFill>
                  <a:srgbClr val="006400"/>
                </a:solidFill>
              </a:rPr>
              <a:t>[type]</a:t>
            </a:r>
            <a:r>
              <a:rPr lang="en-US" smtClean="0"/>
              <a:t> literals</a:t>
            </a:r>
            <a:endParaRPr lang="en-US"/>
          </a:p>
        </p:txBody>
      </p:sp>
      <p:sp>
        <p:nvSpPr>
          <p:cNvPr id="4" name="Textplatzhalter 1"/>
          <p:cNvSpPr txBox="1">
            <a:spLocks/>
          </p:cNvSpPr>
          <p:nvPr/>
        </p:nvSpPr>
        <p:spPr>
          <a:xfrm>
            <a:off x="519113" y="1276350"/>
            <a:ext cx="2166937" cy="4924425"/>
          </a:xfrm>
          <a:prstGeom prst="rect">
            <a:avLst/>
          </a:prstGeom>
          <a:solidFill>
            <a:schemeClr val="bg1"/>
          </a:solidFill>
          <a:ln w="12700">
            <a:solidFill>
              <a:schemeClr val="bg1">
                <a:lumMod val="65000"/>
              </a:schemeClr>
            </a:solidFill>
            <a:prstDash val="solid"/>
          </a:ln>
        </p:spPr>
        <p:txBody>
          <a:bodyPr vert="horz" lIns="180000" tIns="180000" rIns="0" bIns="0" rtlCol="0">
            <a:noAutofit/>
          </a:bodyPr>
          <a:lstStyle>
            <a:lvl1pPr marL="0" marR="0" indent="0" algn="l" defTabSz="914363" rtl="0" eaLnBrk="1" fontAlgn="auto" latinLnBrk="0" hangingPunct="1">
              <a:lnSpc>
                <a:spcPct val="90000"/>
              </a:lnSpc>
              <a:spcBef>
                <a:spcPts val="2400"/>
              </a:spcBef>
              <a:spcAft>
                <a:spcPts val="0"/>
              </a:spcAft>
              <a:buClrTx/>
              <a:buSzPct val="80000"/>
              <a:buFont typeface="Arial" pitchFamily="34" charset="0"/>
              <a:buNone/>
              <a:tabLst/>
              <a:defRPr sz="4000" kern="1200" spc="-70" baseline="0">
                <a:gradFill>
                  <a:gsLst>
                    <a:gs pos="100000">
                      <a:schemeClr val="tx2"/>
                    </a:gs>
                    <a:gs pos="0">
                      <a:schemeClr val="tx2"/>
                    </a:gs>
                  </a:gsLst>
                  <a:lin ang="5400000" scaled="0"/>
                </a:gradFill>
                <a:latin typeface="+mj-lt"/>
                <a:ea typeface="+mn-ea"/>
                <a:cs typeface="+mn-cs"/>
              </a:defRPr>
            </a:lvl1pPr>
            <a:lvl2pPr marL="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solidFill>
                  <a:schemeClr val="tx1">
                    <a:lumMod val="75000"/>
                    <a:lumOff val="25000"/>
                  </a:schemeClr>
                </a:solidFill>
                <a:latin typeface="+mn-lt"/>
                <a:ea typeface="+mn-ea"/>
                <a:cs typeface="+mn-cs"/>
              </a:defRPr>
            </a:lvl2pPr>
            <a:lvl3pPr marL="231775"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798513" algn="l"/>
              </a:tabLst>
              <a:defRPr sz="2000" kern="1200" spc="0" baseline="0">
                <a:solidFill>
                  <a:schemeClr val="tx1">
                    <a:lumMod val="75000"/>
                    <a:lumOff val="25000"/>
                  </a:schemeClr>
                </a:solidFill>
                <a:latin typeface="+mn-lt"/>
                <a:ea typeface="+mn-ea"/>
                <a:cs typeface="+mn-cs"/>
              </a:defRPr>
            </a:lvl3pPr>
            <a:lvl4pPr marL="45720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solidFill>
                  <a:schemeClr val="tx1">
                    <a:lumMod val="75000"/>
                    <a:lumOff val="25000"/>
                  </a:schemeClr>
                </a:solidFill>
                <a:latin typeface="+mn-lt"/>
                <a:ea typeface="+mn-ea"/>
                <a:cs typeface="+mn-cs"/>
              </a:defRPr>
            </a:lvl4pPr>
            <a:lvl5pPr marL="693738"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1255713" algn="l"/>
              </a:tabLst>
              <a:defRPr sz="2000" kern="1200" spc="0" baseline="0">
                <a:solidFill>
                  <a:schemeClr val="tx1">
                    <a:lumMod val="75000"/>
                    <a:lumOff val="25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00" b="1" smtClean="0">
                <a:solidFill>
                  <a:srgbClr val="FF4500"/>
                </a:solidFill>
              </a:rPr>
              <a:t>$a</a:t>
            </a:r>
            <a:r>
              <a:rPr lang="en-US" sz="2800" b="1" smtClean="0">
                <a:solidFill>
                  <a:prstClr val="black"/>
                </a:solidFill>
              </a:rPr>
              <a:t> </a:t>
            </a:r>
            <a:r>
              <a:rPr lang="en-US" sz="2800" b="1" smtClean="0">
                <a:solidFill>
                  <a:srgbClr val="A9A9A9"/>
                </a:solidFill>
              </a:rPr>
              <a:t>=</a:t>
            </a:r>
            <a:r>
              <a:rPr lang="en-US" sz="2800" b="1" smtClean="0">
                <a:solidFill>
                  <a:prstClr val="black"/>
                </a:solidFill>
              </a:rPr>
              <a:t> </a:t>
            </a:r>
            <a:r>
              <a:rPr lang="en-US" sz="2800" b="1" smtClean="0">
                <a:solidFill>
                  <a:srgbClr val="800080"/>
                </a:solidFill>
              </a:rPr>
              <a:t>1</a:t>
            </a:r>
            <a:endParaRPr lang="en-US" sz="2800" b="1" smtClean="0">
              <a:solidFill>
                <a:prstClr val="black"/>
              </a:solidFill>
            </a:endParaRPr>
          </a:p>
          <a:p>
            <a:r>
              <a:rPr lang="en-US" sz="2800" b="1" smtClean="0">
                <a:solidFill>
                  <a:srgbClr val="FF4500"/>
                </a:solidFill>
              </a:rPr>
              <a:t>$a</a:t>
            </a:r>
            <a:r>
              <a:rPr lang="en-US" sz="2800" b="1" smtClean="0">
                <a:solidFill>
                  <a:prstClr val="black"/>
                </a:solidFill>
              </a:rPr>
              <a:t> </a:t>
            </a:r>
            <a:r>
              <a:rPr lang="en-US" sz="2800" b="1" smtClean="0">
                <a:solidFill>
                  <a:srgbClr val="A9A9A9"/>
                </a:solidFill>
              </a:rPr>
              <a:t>=</a:t>
            </a:r>
            <a:r>
              <a:rPr lang="en-US" sz="2800" b="1" smtClean="0">
                <a:solidFill>
                  <a:prstClr val="black"/>
                </a:solidFill>
              </a:rPr>
              <a:t> </a:t>
            </a:r>
            <a:r>
              <a:rPr lang="en-US" sz="2800" b="1" smtClean="0">
                <a:solidFill>
                  <a:srgbClr val="8B0000"/>
                </a:solidFill>
              </a:rPr>
              <a:t>'1'</a:t>
            </a:r>
            <a:endParaRPr lang="en-US" sz="2800" b="1" smtClean="0">
              <a:solidFill>
                <a:prstClr val="black"/>
              </a:solidFill>
            </a:endParaRPr>
          </a:p>
          <a:p>
            <a:r>
              <a:rPr lang="en-US" sz="2800" b="1" smtClean="0">
                <a:solidFill>
                  <a:srgbClr val="FF4500"/>
                </a:solidFill>
              </a:rPr>
              <a:t>$a</a:t>
            </a:r>
            <a:r>
              <a:rPr lang="en-US" sz="2800" b="1" smtClean="0">
                <a:solidFill>
                  <a:srgbClr val="A9A9A9"/>
                </a:solidFill>
              </a:rPr>
              <a:t>.</a:t>
            </a:r>
            <a:r>
              <a:rPr lang="en-US" sz="2800" b="1" smtClean="0">
                <a:solidFill>
                  <a:prstClr val="black"/>
                </a:solidFill>
              </a:rPr>
              <a:t>GetType()</a:t>
            </a:r>
          </a:p>
          <a:p>
            <a:pPr>
              <a:spcBef>
                <a:spcPts val="4000"/>
              </a:spcBef>
            </a:pPr>
            <a:r>
              <a:rPr lang="nb-NO" sz="2800" b="1" smtClean="0">
                <a:solidFill>
                  <a:srgbClr val="008080"/>
                </a:solidFill>
              </a:rPr>
              <a:t>[int</a:t>
            </a:r>
            <a:r>
              <a:rPr lang="nb-NO" sz="2800" b="1" smtClean="0">
                <a:solidFill>
                  <a:srgbClr val="A9A9A9"/>
                </a:solidFill>
              </a:rPr>
              <a:t>]</a:t>
            </a:r>
            <a:r>
              <a:rPr lang="nb-NO" sz="2800" b="1" smtClean="0">
                <a:solidFill>
                  <a:srgbClr val="FF4500"/>
                </a:solidFill>
              </a:rPr>
              <a:t>$b</a:t>
            </a:r>
            <a:r>
              <a:rPr lang="nb-NO" sz="2800" b="1" smtClean="0">
                <a:solidFill>
                  <a:prstClr val="black"/>
                </a:solidFill>
              </a:rPr>
              <a:t> </a:t>
            </a:r>
            <a:r>
              <a:rPr lang="nb-NO" sz="2800" b="1" smtClean="0">
                <a:solidFill>
                  <a:srgbClr val="A9A9A9"/>
                </a:solidFill>
              </a:rPr>
              <a:t>=</a:t>
            </a:r>
            <a:r>
              <a:rPr lang="nb-NO" sz="2800" b="1" smtClean="0">
                <a:solidFill>
                  <a:prstClr val="black"/>
                </a:solidFill>
              </a:rPr>
              <a:t> </a:t>
            </a:r>
            <a:r>
              <a:rPr lang="nb-NO" sz="2800" b="1" smtClean="0">
                <a:solidFill>
                  <a:srgbClr val="800080"/>
                </a:solidFill>
              </a:rPr>
              <a:t>1</a:t>
            </a:r>
            <a:endParaRPr lang="nb-NO" sz="2800" b="1" smtClean="0">
              <a:solidFill>
                <a:prstClr val="black"/>
              </a:solidFill>
            </a:endParaRPr>
          </a:p>
          <a:p>
            <a:r>
              <a:rPr lang="en-US" sz="2800" b="1" smtClean="0">
                <a:solidFill>
                  <a:srgbClr val="FF4500"/>
                </a:solidFill>
              </a:rPr>
              <a:t>$b</a:t>
            </a:r>
            <a:r>
              <a:rPr lang="en-US" sz="2800" b="1" smtClean="0">
                <a:solidFill>
                  <a:prstClr val="black"/>
                </a:solidFill>
              </a:rPr>
              <a:t> </a:t>
            </a:r>
            <a:r>
              <a:rPr lang="en-US" sz="2800" b="1" smtClean="0">
                <a:solidFill>
                  <a:srgbClr val="A9A9A9"/>
                </a:solidFill>
              </a:rPr>
              <a:t>=</a:t>
            </a:r>
            <a:r>
              <a:rPr lang="en-US" sz="2800" b="1" smtClean="0">
                <a:solidFill>
                  <a:prstClr val="black"/>
                </a:solidFill>
              </a:rPr>
              <a:t> </a:t>
            </a:r>
            <a:r>
              <a:rPr lang="en-US" sz="2800" b="1" smtClean="0">
                <a:solidFill>
                  <a:srgbClr val="8B0000"/>
                </a:solidFill>
              </a:rPr>
              <a:t>'1'</a:t>
            </a:r>
            <a:endParaRPr lang="en-US" sz="2800" b="1" smtClean="0">
              <a:solidFill>
                <a:prstClr val="black"/>
              </a:solidFill>
            </a:endParaRPr>
          </a:p>
          <a:p>
            <a:r>
              <a:rPr lang="en-US" sz="2800" b="1" smtClean="0">
                <a:solidFill>
                  <a:srgbClr val="FF4500"/>
                </a:solidFill>
              </a:rPr>
              <a:t>$b</a:t>
            </a:r>
            <a:r>
              <a:rPr lang="en-US" sz="2800" b="1" smtClean="0">
                <a:solidFill>
                  <a:srgbClr val="A9A9A9"/>
                </a:solidFill>
              </a:rPr>
              <a:t>.</a:t>
            </a:r>
            <a:r>
              <a:rPr lang="en-US" sz="2800" b="1" smtClean="0">
                <a:solidFill>
                  <a:prstClr val="black"/>
                </a:solidFill>
              </a:rPr>
              <a:t>GetType() </a:t>
            </a:r>
            <a:endParaRPr lang="en-US" sz="2800" b="1"/>
          </a:p>
        </p:txBody>
      </p:sp>
    </p:spTree>
    <p:extLst>
      <p:ext uri="{BB962C8B-B14F-4D97-AF65-F5344CB8AC3E}">
        <p14:creationId xmlns:p14="http://schemas.microsoft.com/office/powerpoint/2010/main" val="2431378776"/>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sz="quarter" idx="10"/>
          </p:nvPr>
        </p:nvSpPr>
        <p:spPr/>
        <p:txBody>
          <a:bodyPr/>
          <a:lstStyle/>
          <a:p>
            <a:r>
              <a:rPr lang="en-US" smtClean="0"/>
              <a:t># Scrooge </a:t>
            </a:r>
          </a:p>
          <a:p>
            <a:r>
              <a:rPr lang="en-US" smtClean="0"/>
              <a:t># Dagobert</a:t>
            </a:r>
            <a:endParaRPr lang="en-US"/>
          </a:p>
          <a:p>
            <a:r>
              <a:rPr lang="en-US" smtClean="0">
                <a:solidFill>
                  <a:srgbClr val="8B0000"/>
                </a:solidFill>
              </a:rPr>
              <a:t>'Scrooge </a:t>
            </a:r>
            <a:r>
              <a:rPr lang="en-US">
                <a:solidFill>
                  <a:srgbClr val="8B0000"/>
                </a:solidFill>
              </a:rPr>
              <a:t>Duck'</a:t>
            </a:r>
            <a:r>
              <a:rPr lang="en-US">
                <a:solidFill>
                  <a:prstClr val="black"/>
                </a:solidFill>
              </a:rPr>
              <a:t> </a:t>
            </a:r>
            <a:r>
              <a:rPr lang="en-US">
                <a:solidFill>
                  <a:srgbClr val="A9A9A9"/>
                </a:solidFill>
              </a:rPr>
              <a:t>-replace</a:t>
            </a:r>
            <a:r>
              <a:rPr lang="en-US">
                <a:solidFill>
                  <a:prstClr val="black"/>
                </a:solidFill>
              </a:rPr>
              <a:t> </a:t>
            </a:r>
            <a:r>
              <a:rPr lang="en-US" smtClean="0">
                <a:solidFill>
                  <a:srgbClr val="8B0000"/>
                </a:solidFill>
              </a:rPr>
              <a:t>'scrooge</a:t>
            </a:r>
            <a:r>
              <a:rPr lang="en-US">
                <a:solidFill>
                  <a:srgbClr val="8B0000"/>
                </a:solidFill>
              </a:rPr>
              <a:t>'</a:t>
            </a:r>
            <a:r>
              <a:rPr lang="en-US">
                <a:solidFill>
                  <a:srgbClr val="A9A9A9"/>
                </a:solidFill>
              </a:rPr>
              <a:t>,</a:t>
            </a:r>
            <a:r>
              <a:rPr lang="en-US" smtClean="0">
                <a:solidFill>
                  <a:srgbClr val="8B0000"/>
                </a:solidFill>
              </a:rPr>
              <a:t>'dagobert'</a:t>
            </a:r>
            <a:endParaRPr lang="en-US">
              <a:solidFill>
                <a:prstClr val="black"/>
              </a:solidFill>
            </a:endParaRPr>
          </a:p>
          <a:p>
            <a:r>
              <a:rPr lang="en-US">
                <a:solidFill>
                  <a:prstClr val="black"/>
                </a:solidFill>
              </a:rPr>
              <a:t>(</a:t>
            </a:r>
            <a:r>
              <a:rPr lang="en-US">
                <a:solidFill>
                  <a:srgbClr val="8B0000"/>
                </a:solidFill>
              </a:rPr>
              <a:t>'Scrooge Duck'</a:t>
            </a:r>
            <a:r>
              <a:rPr lang="en-US">
                <a:solidFill>
                  <a:prstClr val="black"/>
                </a:solidFill>
              </a:rPr>
              <a:t>)</a:t>
            </a:r>
            <a:r>
              <a:rPr lang="en-US">
                <a:solidFill>
                  <a:srgbClr val="A9A9A9"/>
                </a:solidFill>
              </a:rPr>
              <a:t>.</a:t>
            </a:r>
            <a:r>
              <a:rPr lang="en-US">
                <a:solidFill>
                  <a:prstClr val="black"/>
                </a:solidFill>
              </a:rPr>
              <a:t>replace(</a:t>
            </a:r>
            <a:r>
              <a:rPr lang="en-US" smtClean="0">
                <a:solidFill>
                  <a:srgbClr val="8B0000"/>
                </a:solidFill>
              </a:rPr>
              <a:t>'scrooge</a:t>
            </a:r>
            <a:r>
              <a:rPr lang="en-US">
                <a:solidFill>
                  <a:srgbClr val="8B0000"/>
                </a:solidFill>
              </a:rPr>
              <a:t>'</a:t>
            </a:r>
            <a:r>
              <a:rPr lang="en-US">
                <a:solidFill>
                  <a:srgbClr val="A9A9A9"/>
                </a:solidFill>
              </a:rPr>
              <a:t>,</a:t>
            </a:r>
            <a:r>
              <a:rPr lang="en-US" smtClean="0">
                <a:solidFill>
                  <a:srgbClr val="8B0000"/>
                </a:solidFill>
              </a:rPr>
              <a:t>'dagobert</a:t>
            </a:r>
            <a:r>
              <a:rPr lang="en-US">
                <a:solidFill>
                  <a:srgbClr val="8B0000"/>
                </a:solidFill>
              </a:rPr>
              <a:t>'</a:t>
            </a:r>
            <a:r>
              <a:rPr lang="en-US">
                <a:solidFill>
                  <a:prstClr val="black"/>
                </a:solidFill>
              </a:rPr>
              <a:t>) </a:t>
            </a:r>
          </a:p>
          <a:p>
            <a:endParaRPr lang="en-US"/>
          </a:p>
        </p:txBody>
      </p:sp>
      <p:sp>
        <p:nvSpPr>
          <p:cNvPr id="3" name="Titel 2"/>
          <p:cNvSpPr>
            <a:spLocks noGrp="1"/>
          </p:cNvSpPr>
          <p:nvPr>
            <p:ph type="title"/>
          </p:nvPr>
        </p:nvSpPr>
        <p:spPr/>
        <p:txBody>
          <a:bodyPr/>
          <a:lstStyle/>
          <a:p>
            <a:r>
              <a:rPr lang="en-US" smtClean="0"/>
              <a:t>PowerShell </a:t>
            </a:r>
            <a:r>
              <a:rPr lang="en-US"/>
              <a:t>mysticism: </a:t>
            </a:r>
            <a:r>
              <a:rPr lang="en-US" smtClean="0"/>
              <a:t>case preserving</a:t>
            </a:r>
            <a:endParaRPr lang="en-US"/>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93972" y="2340433"/>
            <a:ext cx="720809" cy="43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l="-7417" r="10032"/>
          <a:stretch/>
        </p:blipFill>
        <p:spPr bwMode="auto">
          <a:xfrm>
            <a:off x="3426631" y="1530418"/>
            <a:ext cx="788150" cy="43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65857413"/>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hteck 6"/>
          <p:cNvSpPr/>
          <p:nvPr/>
        </p:nvSpPr>
        <p:spPr>
          <a:xfrm>
            <a:off x="505599" y="1610060"/>
            <a:ext cx="11572101" cy="4401205"/>
          </a:xfrm>
          <a:prstGeom prst="rect">
            <a:avLst/>
          </a:prstGeom>
        </p:spPr>
        <p:txBody>
          <a:bodyPr wrap="square">
            <a:spAutoFit/>
          </a:bodyPr>
          <a:lstStyle/>
          <a:p>
            <a:r>
              <a:rPr lang="en-US" sz="4000" smtClean="0">
                <a:solidFill>
                  <a:srgbClr val="0000FF"/>
                </a:solidFill>
                <a:latin typeface="+mj-lt"/>
              </a:rPr>
              <a:t>whoami.exe </a:t>
            </a:r>
            <a:r>
              <a:rPr lang="en-US" sz="4000" smtClean="0">
                <a:solidFill>
                  <a:prstClr val="black"/>
                </a:solidFill>
                <a:latin typeface="+mj-lt"/>
              </a:rPr>
              <a:t>/groups /fo csv | </a:t>
            </a:r>
          </a:p>
          <a:p>
            <a:r>
              <a:rPr lang="en-US" sz="4000">
                <a:solidFill>
                  <a:prstClr val="black"/>
                </a:solidFill>
                <a:latin typeface="+mj-lt"/>
              </a:rPr>
              <a:t> </a:t>
            </a:r>
            <a:r>
              <a:rPr lang="en-US" sz="4000" smtClean="0">
                <a:solidFill>
                  <a:prstClr val="black"/>
                </a:solidFill>
                <a:latin typeface="+mj-lt"/>
              </a:rPr>
              <a:t> </a:t>
            </a:r>
            <a:r>
              <a:rPr lang="en-US" sz="4000" smtClean="0">
                <a:solidFill>
                  <a:srgbClr val="0000FF"/>
                </a:solidFill>
                <a:latin typeface="+mj-lt"/>
              </a:rPr>
              <a:t>ConvertFrom-Csv | </a:t>
            </a:r>
          </a:p>
          <a:p>
            <a:r>
              <a:rPr lang="en-US" sz="4000" smtClean="0">
                <a:solidFill>
                  <a:srgbClr val="0000FF"/>
                </a:solidFill>
                <a:latin typeface="+mj-lt"/>
              </a:rPr>
              <a:t>    Where-Object </a:t>
            </a:r>
            <a:r>
              <a:rPr lang="en-US" sz="4000">
                <a:solidFill>
                  <a:prstClr val="black"/>
                </a:solidFill>
                <a:latin typeface="+mj-lt"/>
              </a:rPr>
              <a:t>{</a:t>
            </a:r>
            <a:r>
              <a:rPr lang="en-US" sz="4000">
                <a:solidFill>
                  <a:srgbClr val="FF4500"/>
                </a:solidFill>
                <a:latin typeface="+mj-lt"/>
              </a:rPr>
              <a:t>$_</a:t>
            </a:r>
            <a:r>
              <a:rPr lang="en-US" sz="4000">
                <a:solidFill>
                  <a:srgbClr val="A9A9A9"/>
                </a:solidFill>
                <a:latin typeface="+mj-lt"/>
              </a:rPr>
              <a:t>. </a:t>
            </a:r>
            <a:r>
              <a:rPr lang="en-US" sz="4000">
                <a:solidFill>
                  <a:prstClr val="black"/>
                </a:solidFill>
                <a:latin typeface="+mj-lt"/>
              </a:rPr>
              <a:t>'Group Name' </a:t>
            </a:r>
            <a:r>
              <a:rPr lang="en-US" sz="4000">
                <a:solidFill>
                  <a:srgbClr val="A9A9A9"/>
                </a:solidFill>
                <a:latin typeface="+mj-lt"/>
              </a:rPr>
              <a:t>-like </a:t>
            </a:r>
            <a:r>
              <a:rPr lang="en-US" sz="4000">
                <a:solidFill>
                  <a:srgbClr val="8B0000"/>
                </a:solidFill>
                <a:latin typeface="+mj-lt"/>
              </a:rPr>
              <a:t>'contoso</a:t>
            </a:r>
            <a:r>
              <a:rPr lang="en-US" sz="4000" smtClean="0">
                <a:solidFill>
                  <a:srgbClr val="8B0000"/>
                </a:solidFill>
                <a:latin typeface="+mj-lt"/>
              </a:rPr>
              <a:t>*'</a:t>
            </a:r>
            <a:r>
              <a:rPr lang="en-US" sz="4000" smtClean="0">
                <a:solidFill>
                  <a:prstClr val="black"/>
                </a:solidFill>
                <a:latin typeface="+mj-lt"/>
              </a:rPr>
              <a:t>}</a:t>
            </a:r>
            <a:r>
              <a:rPr lang="en-US" sz="4000" smtClean="0">
                <a:solidFill>
                  <a:srgbClr val="8B0000"/>
                </a:solidFill>
                <a:latin typeface="+mj-lt"/>
              </a:rPr>
              <a:t> </a:t>
            </a:r>
            <a:r>
              <a:rPr lang="en-US" sz="4000">
                <a:solidFill>
                  <a:srgbClr val="0000FF"/>
                </a:solidFill>
                <a:latin typeface="+mj-lt"/>
              </a:rPr>
              <a:t>} </a:t>
            </a:r>
            <a:endParaRPr lang="en-US" sz="4000" smtClean="0">
              <a:solidFill>
                <a:srgbClr val="0000FF"/>
              </a:solidFill>
              <a:latin typeface="+mj-lt"/>
            </a:endParaRPr>
          </a:p>
          <a:p>
            <a:r>
              <a:rPr lang="en-US" sz="4000" smtClean="0">
                <a:solidFill>
                  <a:srgbClr val="0000FF"/>
                </a:solidFill>
                <a:latin typeface="+mj-lt"/>
              </a:rPr>
              <a:t> </a:t>
            </a:r>
            <a:endParaRPr lang="en-US" sz="4000">
              <a:solidFill>
                <a:srgbClr val="0000FF"/>
              </a:solidFill>
              <a:latin typeface="+mj-lt"/>
            </a:endParaRPr>
          </a:p>
          <a:p>
            <a:r>
              <a:rPr lang="en-US" sz="4000" smtClean="0">
                <a:solidFill>
                  <a:srgbClr val="FF4500"/>
                </a:solidFill>
                <a:latin typeface="+mj-lt"/>
              </a:rPr>
              <a:t>$</a:t>
            </a:r>
            <a:r>
              <a:rPr lang="en-US" sz="4000">
                <a:solidFill>
                  <a:srgbClr val="FF4500"/>
                </a:solidFill>
                <a:latin typeface="+mj-lt"/>
              </a:rPr>
              <a:t>src </a:t>
            </a:r>
            <a:r>
              <a:rPr lang="en-US" sz="4000">
                <a:solidFill>
                  <a:prstClr val="black"/>
                </a:solidFill>
                <a:latin typeface="+mj-lt"/>
              </a:rPr>
              <a:t>=</a:t>
            </a:r>
            <a:r>
              <a:rPr lang="en-US" sz="4000">
                <a:solidFill>
                  <a:srgbClr val="0000FF"/>
                </a:solidFill>
                <a:latin typeface="+mj-lt"/>
              </a:rPr>
              <a:t> </a:t>
            </a:r>
            <a:r>
              <a:rPr lang="en-US" sz="4000">
                <a:solidFill>
                  <a:srgbClr val="8B0000"/>
                </a:solidFill>
                <a:latin typeface="+mj-lt"/>
              </a:rPr>
              <a:t>'c:\sales\2015'</a:t>
            </a:r>
          </a:p>
          <a:p>
            <a:r>
              <a:rPr lang="en-US" sz="4000">
                <a:solidFill>
                  <a:srgbClr val="FF4500"/>
                </a:solidFill>
                <a:latin typeface="+mj-lt"/>
              </a:rPr>
              <a:t>$dst </a:t>
            </a:r>
            <a:r>
              <a:rPr lang="en-US" sz="4000">
                <a:solidFill>
                  <a:prstClr val="black"/>
                </a:solidFill>
                <a:latin typeface="+mj-lt"/>
              </a:rPr>
              <a:t>=</a:t>
            </a:r>
            <a:r>
              <a:rPr lang="en-US" sz="4000">
                <a:solidFill>
                  <a:srgbClr val="8B0000"/>
                </a:solidFill>
                <a:latin typeface="+mj-lt"/>
              </a:rPr>
              <a:t> 'c:\backup\sales\2015'</a:t>
            </a:r>
          </a:p>
          <a:p>
            <a:r>
              <a:rPr lang="en-US" sz="4000">
                <a:solidFill>
                  <a:srgbClr val="0000FF"/>
                </a:solidFill>
                <a:latin typeface="+mj-lt"/>
              </a:rPr>
              <a:t>robocopy.exe /mir </a:t>
            </a:r>
            <a:r>
              <a:rPr lang="en-US" sz="4000">
                <a:solidFill>
                  <a:srgbClr val="FF4500"/>
                </a:solidFill>
                <a:latin typeface="+mj-lt"/>
              </a:rPr>
              <a:t>$src $dst  </a:t>
            </a:r>
          </a:p>
        </p:txBody>
      </p:sp>
      <p:sp>
        <p:nvSpPr>
          <p:cNvPr id="3" name="Titel 2"/>
          <p:cNvSpPr>
            <a:spLocks noGrp="1"/>
          </p:cNvSpPr>
          <p:nvPr>
            <p:ph type="title"/>
          </p:nvPr>
        </p:nvSpPr>
        <p:spPr/>
        <p:txBody>
          <a:bodyPr/>
          <a:lstStyle/>
          <a:p>
            <a:r>
              <a:rPr lang="en-US" smtClean="0"/>
              <a:t>Falling in love with external commands</a:t>
            </a:r>
            <a:endParaRPr lang="en-US"/>
          </a:p>
        </p:txBody>
      </p:sp>
    </p:spTree>
    <p:extLst>
      <p:ext uri="{BB962C8B-B14F-4D97-AF65-F5344CB8AC3E}">
        <p14:creationId xmlns:p14="http://schemas.microsoft.com/office/powerpoint/2010/main" val="4262753408"/>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sz="quarter" idx="10"/>
          </p:nvPr>
        </p:nvSpPr>
        <p:spPr>
          <a:xfrm>
            <a:off x="508001" y="1324263"/>
            <a:ext cx="11344852" cy="1975926"/>
          </a:xfrm>
        </p:spPr>
        <p:txBody>
          <a:bodyPr/>
          <a:lstStyle/>
          <a:p>
            <a:pPr>
              <a:lnSpc>
                <a:spcPct val="150000"/>
              </a:lnSpc>
              <a:spcBef>
                <a:spcPts val="0"/>
              </a:spcBef>
            </a:pPr>
            <a:r>
              <a:rPr lang="en-US" smtClean="0">
                <a:solidFill>
                  <a:srgbClr val="FF4500"/>
                </a:solidFill>
              </a:rPr>
              <a:t>$</a:t>
            </a:r>
            <a:r>
              <a:rPr lang="en-US">
                <a:solidFill>
                  <a:srgbClr val="FF4500"/>
                </a:solidFill>
              </a:rPr>
              <a:t>computers</a:t>
            </a:r>
            <a:r>
              <a:rPr lang="en-US">
                <a:solidFill>
                  <a:prstClr val="black"/>
                </a:solidFill>
              </a:rPr>
              <a:t> </a:t>
            </a:r>
            <a:r>
              <a:rPr lang="en-US">
                <a:solidFill>
                  <a:srgbClr val="A9A9A9"/>
                </a:solidFill>
              </a:rPr>
              <a:t>|</a:t>
            </a:r>
            <a:r>
              <a:rPr lang="en-US">
                <a:solidFill>
                  <a:prstClr val="black"/>
                </a:solidFill>
              </a:rPr>
              <a:t> </a:t>
            </a:r>
            <a:r>
              <a:rPr lang="en-US" smtClean="0">
                <a:solidFill>
                  <a:srgbClr val="0000FF"/>
                </a:solidFill>
              </a:rPr>
              <a:t>ForEach </a:t>
            </a:r>
            <a:r>
              <a:rPr lang="en-US" smtClean="0">
                <a:solidFill>
                  <a:prstClr val="black"/>
                </a:solidFill>
              </a:rPr>
              <a:t> </a:t>
            </a:r>
            <a:r>
              <a:rPr lang="en-US">
                <a:solidFill>
                  <a:prstClr val="black"/>
                </a:solidFill>
              </a:rPr>
              <a:t>{ </a:t>
            </a:r>
            <a:endParaRPr lang="en-US" smtClean="0">
              <a:solidFill>
                <a:prstClr val="black"/>
              </a:solidFill>
            </a:endParaRPr>
          </a:p>
          <a:p>
            <a:pPr>
              <a:lnSpc>
                <a:spcPct val="150000"/>
              </a:lnSpc>
              <a:spcBef>
                <a:spcPts val="0"/>
              </a:spcBef>
            </a:pPr>
            <a:r>
              <a:rPr lang="en-US" smtClean="0">
                <a:solidFill>
                  <a:prstClr val="black"/>
                </a:solidFill>
              </a:rPr>
              <a:t>  </a:t>
            </a:r>
            <a:r>
              <a:rPr lang="en-US" smtClean="0">
                <a:solidFill>
                  <a:srgbClr val="0000FF"/>
                </a:solidFill>
              </a:rPr>
              <a:t>Test-Connection</a:t>
            </a:r>
            <a:r>
              <a:rPr lang="en-US" smtClean="0">
                <a:solidFill>
                  <a:prstClr val="black"/>
                </a:solidFill>
              </a:rPr>
              <a:t> </a:t>
            </a:r>
            <a:r>
              <a:rPr lang="en-US">
                <a:solidFill>
                  <a:srgbClr val="000080"/>
                </a:solidFill>
              </a:rPr>
              <a:t>-ComputerName</a:t>
            </a:r>
            <a:r>
              <a:rPr lang="en-US">
                <a:solidFill>
                  <a:prstClr val="black"/>
                </a:solidFill>
              </a:rPr>
              <a:t> </a:t>
            </a:r>
            <a:r>
              <a:rPr lang="en-US" smtClean="0">
                <a:solidFill>
                  <a:srgbClr val="FF4500"/>
                </a:solidFill>
              </a:rPr>
              <a:t>$psitem</a:t>
            </a:r>
            <a:r>
              <a:rPr lang="en-US" smtClean="0">
                <a:solidFill>
                  <a:prstClr val="black"/>
                </a:solidFill>
              </a:rPr>
              <a:t>} </a:t>
            </a:r>
            <a:endParaRPr lang="en-US">
              <a:solidFill>
                <a:srgbClr val="006400"/>
              </a:solidFill>
            </a:endParaRPr>
          </a:p>
          <a:p>
            <a:pPr>
              <a:lnSpc>
                <a:spcPct val="150000"/>
              </a:lnSpc>
              <a:spcBef>
                <a:spcPts val="4000"/>
              </a:spcBef>
            </a:pPr>
            <a:r>
              <a:rPr lang="en-US" smtClean="0">
                <a:solidFill>
                  <a:srgbClr val="00008B"/>
                </a:solidFill>
              </a:rPr>
              <a:t>ForEach</a:t>
            </a:r>
            <a:r>
              <a:rPr lang="en-US" smtClean="0">
                <a:solidFill>
                  <a:prstClr val="black"/>
                </a:solidFill>
              </a:rPr>
              <a:t> </a:t>
            </a:r>
            <a:r>
              <a:rPr lang="en-US">
                <a:solidFill>
                  <a:prstClr val="black"/>
                </a:solidFill>
              </a:rPr>
              <a:t>(</a:t>
            </a:r>
            <a:r>
              <a:rPr lang="en-US">
                <a:solidFill>
                  <a:srgbClr val="FF4500"/>
                </a:solidFill>
              </a:rPr>
              <a:t>$computer</a:t>
            </a:r>
            <a:r>
              <a:rPr lang="en-US">
                <a:solidFill>
                  <a:prstClr val="black"/>
                </a:solidFill>
              </a:rPr>
              <a:t> </a:t>
            </a:r>
            <a:r>
              <a:rPr lang="en-US">
                <a:solidFill>
                  <a:srgbClr val="00008B"/>
                </a:solidFill>
              </a:rPr>
              <a:t>in</a:t>
            </a:r>
            <a:r>
              <a:rPr lang="en-US">
                <a:solidFill>
                  <a:prstClr val="black"/>
                </a:solidFill>
              </a:rPr>
              <a:t> </a:t>
            </a:r>
            <a:r>
              <a:rPr lang="en-US">
                <a:solidFill>
                  <a:srgbClr val="FF4500"/>
                </a:solidFill>
              </a:rPr>
              <a:t>$computers</a:t>
            </a:r>
            <a:r>
              <a:rPr lang="en-US" smtClean="0">
                <a:solidFill>
                  <a:prstClr val="black"/>
                </a:solidFill>
              </a:rPr>
              <a:t>) { </a:t>
            </a:r>
          </a:p>
          <a:p>
            <a:pPr>
              <a:lnSpc>
                <a:spcPct val="150000"/>
              </a:lnSpc>
              <a:spcBef>
                <a:spcPts val="0"/>
              </a:spcBef>
            </a:pPr>
            <a:r>
              <a:rPr lang="en-US">
                <a:solidFill>
                  <a:prstClr val="black"/>
                </a:solidFill>
              </a:rPr>
              <a:t> </a:t>
            </a:r>
            <a:r>
              <a:rPr lang="en-US" smtClean="0">
                <a:solidFill>
                  <a:prstClr val="black"/>
                </a:solidFill>
              </a:rPr>
              <a:t> </a:t>
            </a:r>
            <a:r>
              <a:rPr lang="en-US" smtClean="0">
                <a:solidFill>
                  <a:srgbClr val="0000FF"/>
                </a:solidFill>
              </a:rPr>
              <a:t>Test-Connection</a:t>
            </a:r>
            <a:r>
              <a:rPr lang="en-US" smtClean="0">
                <a:solidFill>
                  <a:prstClr val="black"/>
                </a:solidFill>
              </a:rPr>
              <a:t> </a:t>
            </a:r>
            <a:r>
              <a:rPr lang="en-US">
                <a:solidFill>
                  <a:srgbClr val="000080"/>
                </a:solidFill>
              </a:rPr>
              <a:t>-ComputerName</a:t>
            </a:r>
            <a:r>
              <a:rPr lang="en-US">
                <a:solidFill>
                  <a:prstClr val="black"/>
                </a:solidFill>
              </a:rPr>
              <a:t> </a:t>
            </a:r>
            <a:r>
              <a:rPr lang="en-US">
                <a:solidFill>
                  <a:srgbClr val="FF4500"/>
                </a:solidFill>
              </a:rPr>
              <a:t>$computer</a:t>
            </a:r>
            <a:r>
              <a:rPr lang="en-US">
                <a:solidFill>
                  <a:prstClr val="black"/>
                </a:solidFill>
              </a:rPr>
              <a:t> </a:t>
            </a:r>
            <a:r>
              <a:rPr lang="en-US" smtClean="0">
                <a:solidFill>
                  <a:prstClr val="black"/>
                </a:solidFill>
              </a:rPr>
              <a:t>}</a:t>
            </a:r>
            <a:endParaRPr lang="en-US">
              <a:solidFill>
                <a:prstClr val="black"/>
              </a:solidFill>
            </a:endParaRPr>
          </a:p>
        </p:txBody>
      </p:sp>
      <p:sp>
        <p:nvSpPr>
          <p:cNvPr id="3" name="Titel 2"/>
          <p:cNvSpPr>
            <a:spLocks noGrp="1"/>
          </p:cNvSpPr>
          <p:nvPr>
            <p:ph type="title"/>
          </p:nvPr>
        </p:nvSpPr>
        <p:spPr/>
        <p:txBody>
          <a:bodyPr/>
          <a:lstStyle/>
          <a:p>
            <a:r>
              <a:rPr lang="en-US" smtClean="0"/>
              <a:t>Pipeling, reloaded</a:t>
            </a:r>
            <a:endParaRPr lang="en-US"/>
          </a:p>
        </p:txBody>
      </p:sp>
    </p:spTree>
    <p:extLst>
      <p:ext uri="{BB962C8B-B14F-4D97-AF65-F5344CB8AC3E}">
        <p14:creationId xmlns:p14="http://schemas.microsoft.com/office/powerpoint/2010/main" val="1260808067"/>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upload.wikimedia.org/wikipedia/commons/c/ce/George_Boole_color.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81223" y="228600"/>
            <a:ext cx="2686902" cy="3600450"/>
          </a:xfrm>
          <a:prstGeom prst="rect">
            <a:avLst/>
          </a:prstGeom>
          <a:noFill/>
          <a:extLst>
            <a:ext uri="{909E8E84-426E-40DD-AFC4-6F175D3DCCD1}">
              <a14:hiddenFill xmlns:a14="http://schemas.microsoft.com/office/drawing/2010/main">
                <a:solidFill>
                  <a:srgbClr val="FFFFFF"/>
                </a:solidFill>
              </a14:hiddenFill>
            </a:ext>
          </a:extLst>
        </p:spPr>
      </p:pic>
      <p:sp>
        <p:nvSpPr>
          <p:cNvPr id="3" name="Titel 2"/>
          <p:cNvSpPr>
            <a:spLocks noGrp="1"/>
          </p:cNvSpPr>
          <p:nvPr>
            <p:ph type="title"/>
          </p:nvPr>
        </p:nvSpPr>
        <p:spPr/>
        <p:txBody>
          <a:bodyPr/>
          <a:lstStyle/>
          <a:p>
            <a:r>
              <a:rPr lang="en-US" smtClean="0"/>
              <a:t>Mr. Bool and the evil [switch]</a:t>
            </a:r>
            <a:endParaRPr lang="de-DE"/>
          </a:p>
        </p:txBody>
      </p:sp>
      <p:sp>
        <p:nvSpPr>
          <p:cNvPr id="5" name="Rechteck 4"/>
          <p:cNvSpPr/>
          <p:nvPr/>
        </p:nvSpPr>
        <p:spPr>
          <a:xfrm>
            <a:off x="519112" y="1493419"/>
            <a:ext cx="11482388" cy="3323987"/>
          </a:xfrm>
          <a:prstGeom prst="rect">
            <a:avLst/>
          </a:prstGeom>
        </p:spPr>
        <p:txBody>
          <a:bodyPr wrap="square">
            <a:spAutoFit/>
          </a:bodyPr>
          <a:lstStyle/>
          <a:p>
            <a:pPr>
              <a:spcBef>
                <a:spcPts val="2000"/>
              </a:spcBef>
            </a:pPr>
            <a:endParaRPr lang="de-DE" sz="4000" smtClean="0">
              <a:solidFill>
                <a:srgbClr val="0000FF"/>
              </a:solidFill>
              <a:latin typeface="+mj-lt"/>
            </a:endParaRPr>
          </a:p>
          <a:p>
            <a:pPr>
              <a:spcBef>
                <a:spcPts val="2000"/>
              </a:spcBef>
            </a:pPr>
            <a:r>
              <a:rPr lang="de-DE" sz="4000" smtClean="0">
                <a:solidFill>
                  <a:srgbClr val="0000FF"/>
                </a:solidFill>
                <a:latin typeface="+mj-lt"/>
              </a:rPr>
              <a:t>Get-NetFirewallRule</a:t>
            </a:r>
            <a:r>
              <a:rPr lang="de-DE" sz="4000" smtClean="0">
                <a:solidFill>
                  <a:prstClr val="black"/>
                </a:solidFill>
                <a:latin typeface="+mj-lt"/>
              </a:rPr>
              <a:t> </a:t>
            </a:r>
            <a:r>
              <a:rPr lang="de-DE" sz="4000" smtClean="0">
                <a:solidFill>
                  <a:srgbClr val="000080"/>
                </a:solidFill>
                <a:latin typeface="+mj-lt"/>
              </a:rPr>
              <a:t>-</a:t>
            </a:r>
            <a:r>
              <a:rPr lang="de-DE" sz="4000">
                <a:solidFill>
                  <a:srgbClr val="000080"/>
                </a:solidFill>
                <a:latin typeface="+mj-lt"/>
              </a:rPr>
              <a:t>Enabled</a:t>
            </a:r>
            <a:r>
              <a:rPr lang="de-DE" sz="4000">
                <a:solidFill>
                  <a:prstClr val="black"/>
                </a:solidFill>
                <a:latin typeface="+mj-lt"/>
              </a:rPr>
              <a:t> </a:t>
            </a:r>
            <a:r>
              <a:rPr lang="de-DE" sz="4000" smtClean="0">
                <a:solidFill>
                  <a:srgbClr val="8A2BE2"/>
                </a:solidFill>
                <a:latin typeface="+mj-lt"/>
              </a:rPr>
              <a:t>true		</a:t>
            </a:r>
            <a:endParaRPr lang="de-DE" sz="4000">
              <a:solidFill>
                <a:prstClr val="black"/>
              </a:solidFill>
              <a:latin typeface="+mj-lt"/>
            </a:endParaRPr>
          </a:p>
          <a:p>
            <a:pPr>
              <a:spcBef>
                <a:spcPts val="2000"/>
              </a:spcBef>
            </a:pPr>
            <a:r>
              <a:rPr lang="en-US" sz="4000" smtClean="0">
                <a:solidFill>
                  <a:srgbClr val="0000FF"/>
                </a:solidFill>
                <a:latin typeface="+mj-lt"/>
              </a:rPr>
              <a:t>New-ADUser</a:t>
            </a:r>
            <a:r>
              <a:rPr lang="en-US" sz="4000" smtClean="0">
                <a:solidFill>
                  <a:prstClr val="black"/>
                </a:solidFill>
                <a:latin typeface="+mj-lt"/>
              </a:rPr>
              <a:t> </a:t>
            </a:r>
            <a:r>
              <a:rPr lang="en-US" sz="4000" smtClean="0">
                <a:solidFill>
                  <a:srgbClr val="8B0000"/>
                </a:solidFill>
                <a:latin typeface="+mj-lt"/>
              </a:rPr>
              <a:t>'Donald'</a:t>
            </a:r>
            <a:r>
              <a:rPr lang="en-US" sz="4000" smtClean="0">
                <a:solidFill>
                  <a:prstClr val="black"/>
                </a:solidFill>
                <a:latin typeface="+mj-lt"/>
              </a:rPr>
              <a:t> </a:t>
            </a:r>
            <a:r>
              <a:rPr lang="en-US" sz="4000" smtClean="0">
                <a:solidFill>
                  <a:srgbClr val="000080"/>
                </a:solidFill>
                <a:latin typeface="+mj-lt"/>
              </a:rPr>
              <a:t>-</a:t>
            </a:r>
            <a:r>
              <a:rPr lang="en-US" sz="4000">
                <a:solidFill>
                  <a:srgbClr val="000080"/>
                </a:solidFill>
                <a:latin typeface="+mj-lt"/>
              </a:rPr>
              <a:t>Enabled</a:t>
            </a:r>
            <a:r>
              <a:rPr lang="en-US" sz="4000">
                <a:solidFill>
                  <a:prstClr val="black"/>
                </a:solidFill>
                <a:latin typeface="+mj-lt"/>
              </a:rPr>
              <a:t> </a:t>
            </a:r>
            <a:r>
              <a:rPr lang="en-US" sz="4000">
                <a:solidFill>
                  <a:srgbClr val="FF4500"/>
                </a:solidFill>
                <a:latin typeface="+mj-lt"/>
              </a:rPr>
              <a:t>$true</a:t>
            </a:r>
            <a:r>
              <a:rPr lang="en-US" sz="4000">
                <a:solidFill>
                  <a:prstClr val="black"/>
                </a:solidFill>
                <a:latin typeface="+mj-lt"/>
              </a:rPr>
              <a:t> </a:t>
            </a:r>
            <a:r>
              <a:rPr lang="en-US" sz="4000" smtClean="0">
                <a:solidFill>
                  <a:prstClr val="black"/>
                </a:solidFill>
                <a:latin typeface="+mj-lt"/>
              </a:rPr>
              <a:t>	</a:t>
            </a:r>
            <a:endParaRPr lang="de-DE" sz="4000">
              <a:solidFill>
                <a:prstClr val="black"/>
              </a:solidFill>
              <a:latin typeface="+mj-lt"/>
            </a:endParaRPr>
          </a:p>
          <a:p>
            <a:pPr>
              <a:spcBef>
                <a:spcPts val="2000"/>
              </a:spcBef>
            </a:pPr>
            <a:r>
              <a:rPr lang="en-US" sz="4000" smtClean="0">
                <a:solidFill>
                  <a:srgbClr val="0000FF"/>
                </a:solidFill>
                <a:latin typeface="+mj-lt"/>
              </a:rPr>
              <a:t>Remove-ADUser</a:t>
            </a:r>
            <a:r>
              <a:rPr lang="en-US" sz="4000" smtClean="0">
                <a:solidFill>
                  <a:prstClr val="black"/>
                </a:solidFill>
                <a:latin typeface="+mj-lt"/>
              </a:rPr>
              <a:t> </a:t>
            </a:r>
            <a:r>
              <a:rPr lang="en-US" sz="4000" smtClean="0">
                <a:solidFill>
                  <a:srgbClr val="8B0000"/>
                </a:solidFill>
                <a:latin typeface="+mj-lt"/>
              </a:rPr>
              <a:t>'Donald'</a:t>
            </a:r>
            <a:r>
              <a:rPr lang="en-US" sz="4000" smtClean="0">
                <a:solidFill>
                  <a:prstClr val="black"/>
                </a:solidFill>
                <a:latin typeface="+mj-lt"/>
              </a:rPr>
              <a:t> </a:t>
            </a:r>
            <a:r>
              <a:rPr lang="en-US" sz="4000" smtClean="0">
                <a:solidFill>
                  <a:srgbClr val="000080"/>
                </a:solidFill>
                <a:latin typeface="+mj-lt"/>
              </a:rPr>
              <a:t>-</a:t>
            </a:r>
            <a:r>
              <a:rPr lang="en-US" sz="4000">
                <a:solidFill>
                  <a:srgbClr val="000080"/>
                </a:solidFill>
                <a:latin typeface="+mj-lt"/>
              </a:rPr>
              <a:t>Confirm</a:t>
            </a:r>
            <a:r>
              <a:rPr lang="en-US" sz="4000" b="1">
                <a:solidFill>
                  <a:srgbClr val="000080"/>
                </a:solidFill>
                <a:latin typeface="+mj-lt"/>
              </a:rPr>
              <a:t>:</a:t>
            </a:r>
            <a:r>
              <a:rPr lang="en-US" sz="4000">
                <a:solidFill>
                  <a:srgbClr val="FF4500"/>
                </a:solidFill>
                <a:latin typeface="+mj-lt"/>
              </a:rPr>
              <a:t>$false</a:t>
            </a:r>
            <a:r>
              <a:rPr lang="en-US" sz="4000">
                <a:solidFill>
                  <a:prstClr val="black"/>
                </a:solidFill>
                <a:latin typeface="+mj-lt"/>
              </a:rPr>
              <a:t>  </a:t>
            </a:r>
          </a:p>
        </p:txBody>
      </p:sp>
    </p:spTree>
    <p:extLst>
      <p:ext uri="{BB962C8B-B14F-4D97-AF65-F5344CB8AC3E}">
        <p14:creationId xmlns:p14="http://schemas.microsoft.com/office/powerpoint/2010/main" val="1914149872"/>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fi-FI" smtClean="0"/>
              <a:t>Demo 2</a:t>
            </a:r>
            <a:endParaRPr lang="en-GB" dirty="0"/>
          </a:p>
        </p:txBody>
      </p:sp>
      <p:sp>
        <p:nvSpPr>
          <p:cNvPr id="9" name="Text Placeholder 8"/>
          <p:cNvSpPr>
            <a:spLocks noGrp="1"/>
          </p:cNvSpPr>
          <p:nvPr>
            <p:ph type="body" sz="quarter" idx="11"/>
          </p:nvPr>
        </p:nvSpPr>
        <p:spPr/>
        <p:txBody>
          <a:bodyPr/>
          <a:lstStyle/>
          <a:p>
            <a:r>
              <a:rPr lang="en-US" sz="5400" smtClean="0"/>
              <a:t>Challenges</a:t>
            </a:r>
            <a:endParaRPr lang="en-GB" sz="5400" dirty="0"/>
          </a:p>
        </p:txBody>
      </p:sp>
    </p:spTree>
    <p:extLst>
      <p:ext uri="{BB962C8B-B14F-4D97-AF65-F5344CB8AC3E}">
        <p14:creationId xmlns:p14="http://schemas.microsoft.com/office/powerpoint/2010/main" val="4155559721"/>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sz="quarter" idx="10"/>
          </p:nvPr>
        </p:nvSpPr>
        <p:spPr>
          <a:xfrm>
            <a:off x="519112" y="1447799"/>
            <a:ext cx="11406187" cy="4248151"/>
          </a:xfrm>
        </p:spPr>
        <p:txBody>
          <a:bodyPr/>
          <a:lstStyle/>
          <a:p>
            <a:r>
              <a:rPr lang="en-US"/>
              <a:t>1. Honor the DNA of PowerShell</a:t>
            </a:r>
          </a:p>
          <a:p>
            <a:r>
              <a:rPr lang="en-US" smtClean="0"/>
              <a:t>2. Be </a:t>
            </a:r>
            <a:r>
              <a:rPr lang="en-US"/>
              <a:t>precise </a:t>
            </a:r>
          </a:p>
          <a:p>
            <a:r>
              <a:rPr lang="en-US" smtClean="0"/>
              <a:t>3. Keep </a:t>
            </a:r>
            <a:r>
              <a:rPr lang="en-US"/>
              <a:t>it simple </a:t>
            </a:r>
          </a:p>
          <a:p>
            <a:r>
              <a:rPr lang="en-US" smtClean="0"/>
              <a:t>4. Mind </a:t>
            </a:r>
            <a:r>
              <a:rPr lang="en-US"/>
              <a:t>the gaps </a:t>
            </a:r>
          </a:p>
          <a:p>
            <a:r>
              <a:rPr lang="en-US" smtClean="0"/>
              <a:t>4. Keep </a:t>
            </a:r>
            <a:r>
              <a:rPr lang="en-US"/>
              <a:t>it small </a:t>
            </a:r>
          </a:p>
        </p:txBody>
      </p:sp>
      <p:sp>
        <p:nvSpPr>
          <p:cNvPr id="3" name="Titel 2"/>
          <p:cNvSpPr>
            <a:spLocks noGrp="1"/>
          </p:cNvSpPr>
          <p:nvPr>
            <p:ph type="title"/>
          </p:nvPr>
        </p:nvSpPr>
        <p:spPr/>
        <p:txBody>
          <a:bodyPr/>
          <a:lstStyle/>
          <a:p>
            <a:r>
              <a:rPr lang="en-US" smtClean="0"/>
              <a:t>Survival Kit</a:t>
            </a:r>
            <a:endParaRPr lang="en-US"/>
          </a:p>
        </p:txBody>
      </p:sp>
    </p:spTree>
    <p:extLst>
      <p:ext uri="{BB962C8B-B14F-4D97-AF65-F5344CB8AC3E}">
        <p14:creationId xmlns:p14="http://schemas.microsoft.com/office/powerpoint/2010/main" val="1707103802"/>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Inhaltsplatzhalter 2"/>
          <p:cNvSpPr txBox="1">
            <a:spLocks/>
          </p:cNvSpPr>
          <p:nvPr/>
        </p:nvSpPr>
        <p:spPr>
          <a:xfrm>
            <a:off x="1" y="1464965"/>
            <a:ext cx="12188824" cy="3312368"/>
          </a:xfrm>
          <a:prstGeom prst="rect">
            <a:avLst/>
          </a:prstGeom>
        </p:spPr>
        <p:txBody>
          <a:bodyPr/>
          <a:lstStyle>
            <a:lvl1pPr marL="339725" marR="0" indent="-339725" algn="l" defTabSz="914363" rtl="0" eaLnBrk="1" fontAlgn="auto" latinLnBrk="0" hangingPunct="1">
              <a:lnSpc>
                <a:spcPct val="90000"/>
              </a:lnSpc>
              <a:spcBef>
                <a:spcPct val="20000"/>
              </a:spcBef>
              <a:spcAft>
                <a:spcPts val="0"/>
              </a:spcAft>
              <a:buClrTx/>
              <a:buSzPct val="80000"/>
              <a:buFont typeface="Arial" pitchFamily="34" charset="0"/>
              <a:buChar char="•"/>
              <a:tabLst/>
              <a:defRPr sz="3600" kern="1200" spc="-70" baseline="0">
                <a:solidFill>
                  <a:schemeClr val="tx1">
                    <a:lumMod val="75000"/>
                    <a:lumOff val="25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lumMod val="75000"/>
                    <a:lumOff val="25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lumMod val="75000"/>
                    <a:lumOff val="25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lumMod val="75000"/>
                    <a:lumOff val="25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lumMod val="75000"/>
                    <a:lumOff val="25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lnSpc>
                <a:spcPct val="150000"/>
              </a:lnSpc>
              <a:spcBef>
                <a:spcPts val="0"/>
              </a:spcBef>
              <a:buFont typeface="Arial" pitchFamily="34" charset="0"/>
              <a:buNone/>
            </a:pPr>
            <a:r>
              <a:rPr lang="en-US" sz="8000" b="1" smtClean="0"/>
              <a:t>Real </a:t>
            </a:r>
            <a:r>
              <a:rPr lang="en-US" sz="8000" b="1" smtClean="0">
                <a:solidFill>
                  <a:srgbClr val="009DDF"/>
                </a:solidFill>
              </a:rPr>
              <a:t>\b(</a:t>
            </a:r>
            <a:r>
              <a:rPr lang="en-US" sz="8000" b="1" smtClean="0"/>
              <a:t>wo</a:t>
            </a:r>
            <a:r>
              <a:rPr lang="en-US" sz="8000" b="1" smtClean="0">
                <a:solidFill>
                  <a:srgbClr val="009DDF"/>
                </a:solidFill>
              </a:rPr>
              <a:t>)?</a:t>
            </a:r>
            <a:r>
              <a:rPr lang="en-US" sz="8000" b="1" smtClean="0"/>
              <a:t>men</a:t>
            </a:r>
            <a:r>
              <a:rPr lang="en-US" sz="8000" b="1" smtClean="0">
                <a:solidFill>
                  <a:srgbClr val="009DDF"/>
                </a:solidFill>
              </a:rPr>
              <a:t>\b</a:t>
            </a:r>
            <a:r>
              <a:rPr lang="en-US" sz="8000" b="1" smtClean="0"/>
              <a:t> </a:t>
            </a:r>
          </a:p>
          <a:p>
            <a:pPr marL="0" indent="0" algn="ctr">
              <a:lnSpc>
                <a:spcPct val="150000"/>
              </a:lnSpc>
              <a:spcBef>
                <a:spcPts val="0"/>
              </a:spcBef>
              <a:buFont typeface="Arial" pitchFamily="34" charset="0"/>
              <a:buNone/>
            </a:pPr>
            <a:r>
              <a:rPr lang="en-US" sz="8000" b="1" smtClean="0"/>
              <a:t>don't click.</a:t>
            </a:r>
          </a:p>
        </p:txBody>
      </p:sp>
    </p:spTree>
    <p:extLst>
      <p:ext uri="{BB962C8B-B14F-4D97-AF65-F5344CB8AC3E}">
        <p14:creationId xmlns:p14="http://schemas.microsoft.com/office/powerpoint/2010/main" val="1177148555"/>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62674" y="5144655"/>
            <a:ext cx="1844599" cy="1533591"/>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09459" y="2166489"/>
            <a:ext cx="5569907" cy="2525023"/>
          </a:xfrm>
          <a:prstGeom prst="rect">
            <a:avLst/>
          </a:prstGeom>
        </p:spPr>
      </p:pic>
    </p:spTree>
    <p:extLst>
      <p:ext uri="{BB962C8B-B14F-4D97-AF65-F5344CB8AC3E}">
        <p14:creationId xmlns:p14="http://schemas.microsoft.com/office/powerpoint/2010/main" val="972525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about_me</a:t>
            </a:r>
            <a:endParaRPr lang="pt-PT" dirty="0"/>
          </a:p>
        </p:txBody>
      </p:sp>
      <p:sp>
        <p:nvSpPr>
          <p:cNvPr id="3" name="Text Placeholder 2"/>
          <p:cNvSpPr>
            <a:spLocks noGrp="1"/>
          </p:cNvSpPr>
          <p:nvPr>
            <p:ph type="body" sz="quarter" idx="10"/>
          </p:nvPr>
        </p:nvSpPr>
        <p:spPr>
          <a:xfrm>
            <a:off x="519112" y="1447799"/>
            <a:ext cx="11149013" cy="4518892"/>
          </a:xfrm>
        </p:spPr>
        <p:txBody>
          <a:bodyPr/>
          <a:lstStyle/>
          <a:p>
            <a:pPr marL="0" indent="0">
              <a:buNone/>
            </a:pPr>
            <a:r>
              <a:rPr lang="de-DE" sz="3200"/>
              <a:t> $speaker = @{ </a:t>
            </a:r>
          </a:p>
          <a:p>
            <a:pPr marL="0" indent="0">
              <a:buNone/>
            </a:pPr>
            <a:r>
              <a:rPr lang="de-DE" sz="3200" smtClean="0"/>
              <a:t>      </a:t>
            </a:r>
            <a:r>
              <a:rPr lang="de-DE" sz="3200"/>
              <a:t>name='</a:t>
            </a:r>
            <a:r>
              <a:rPr lang="de-DE" sz="3200" b="1"/>
              <a:t>Thorsten Butz</a:t>
            </a:r>
            <a:r>
              <a:rPr lang="de-DE" sz="3200"/>
              <a:t>'</a:t>
            </a:r>
          </a:p>
          <a:p>
            <a:pPr marL="0" indent="0">
              <a:buNone/>
            </a:pPr>
            <a:r>
              <a:rPr lang="de-DE" sz="3200"/>
              <a:t> </a:t>
            </a:r>
            <a:r>
              <a:rPr lang="de-DE" sz="3200" smtClean="0"/>
              <a:t>     mctCreationYear </a:t>
            </a:r>
            <a:r>
              <a:rPr lang="de-DE" sz="3200"/>
              <a:t>= </a:t>
            </a:r>
            <a:r>
              <a:rPr lang="de-DE" sz="3200" smtClean="0"/>
              <a:t>'</a:t>
            </a:r>
            <a:r>
              <a:rPr lang="de-DE" sz="3200" b="1" smtClean="0"/>
              <a:t>2000</a:t>
            </a:r>
            <a:r>
              <a:rPr lang="de-DE" sz="3200" smtClean="0"/>
              <a:t>'</a:t>
            </a:r>
          </a:p>
          <a:p>
            <a:pPr marL="0" indent="0">
              <a:buNone/>
            </a:pPr>
            <a:r>
              <a:rPr lang="de-DE" sz="3200" smtClean="0"/>
              <a:t>      citizenship = </a:t>
            </a:r>
            <a:endParaRPr lang="de-DE" sz="3200"/>
          </a:p>
          <a:p>
            <a:pPr marL="0" indent="0">
              <a:buNone/>
            </a:pPr>
            <a:r>
              <a:rPr lang="en-US" sz="3200" smtClean="0"/>
              <a:t>   </a:t>
            </a:r>
            <a:r>
              <a:rPr lang="de-DE" altLang="de-DE" sz="3200" kern="0" smtClean="0"/>
              <a:t>        = </a:t>
            </a:r>
            <a:r>
              <a:rPr lang="de-DE" altLang="de-DE" sz="3200" b="1" kern="0" smtClean="0"/>
              <a:t>@</a:t>
            </a:r>
            <a:r>
              <a:rPr lang="de-DE" altLang="de-DE" sz="3200" b="1" kern="0"/>
              <a:t>thorstenbutz</a:t>
            </a:r>
          </a:p>
          <a:p>
            <a:pPr marL="0" indent="0">
              <a:buNone/>
            </a:pPr>
            <a:r>
              <a:rPr lang="de-DE" altLang="de-DE" sz="3200" kern="0" smtClean="0"/>
              <a:t>           = </a:t>
            </a:r>
            <a:r>
              <a:rPr lang="de-DE" altLang="de-DE" sz="3200" b="1" kern="0" smtClean="0"/>
              <a:t>gplus.to/thorstenbutz</a:t>
            </a:r>
            <a:endParaRPr lang="de-DE" altLang="de-DE" sz="3200" b="1" kern="0"/>
          </a:p>
          <a:p>
            <a:pPr marL="0" indent="0">
              <a:buNone/>
            </a:pPr>
            <a:r>
              <a:rPr lang="de-DE" altLang="de-DE" sz="3200" kern="0" smtClean="0"/>
              <a:t>           = </a:t>
            </a:r>
            <a:r>
              <a:rPr lang="en-US" altLang="de-DE" sz="3200" b="1" kern="0" smtClean="0"/>
              <a:t>thorsten-butz.de</a:t>
            </a:r>
            <a:endParaRPr lang="de-DE" altLang="de-DE" sz="3200" b="1" kern="0" smtClean="0"/>
          </a:p>
          <a:p>
            <a:pPr marL="0" indent="0">
              <a:buNone/>
            </a:pPr>
            <a:r>
              <a:rPr lang="de-DE" altLang="de-DE" sz="3200" kern="0" smtClean="0"/>
              <a:t>           = </a:t>
            </a:r>
            <a:r>
              <a:rPr lang="de-DE" altLang="de-DE" sz="3200" b="1" kern="0" smtClean="0"/>
              <a:t>slidingwindows.de</a:t>
            </a:r>
          </a:p>
          <a:p>
            <a:pPr marL="0" indent="0">
              <a:buNone/>
            </a:pPr>
            <a:r>
              <a:rPr lang="en-US" sz="3200" kern="0"/>
              <a:t>}</a:t>
            </a:r>
            <a:endParaRPr lang="pt-PT" sz="3200" dirty="0" smtClean="0"/>
          </a:p>
        </p:txBody>
      </p:sp>
      <p:pic>
        <p:nvPicPr>
          <p:cNvPr id="5" name="Picture 4" descr="Folge mir auf Twitt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1412" y="3616269"/>
            <a:ext cx="342900"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2" descr="E:\Desktop\gplu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1412" y="4136424"/>
            <a:ext cx="342900"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4" descr="https://encrypted-tbn3.gstatic.com/images?q=tbn:ANd9GcS_1kMMrclsyfhU2THXnguNPE23pLxJEBFfBr4BJPMcCVcJXjLla-BRtw"/>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41412" y="4636927"/>
            <a:ext cx="397689" cy="39769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http://upload.wikimedia.org/wikipedia/de/thumb/8/8b/Apple_Podcast_logo.svg/800px-Apple_Podcast_logo.svg.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145678" y="5191952"/>
            <a:ext cx="393423" cy="39342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http://bloximages.chicago2.vip.townnews.com/newportri.com/content/tncms/assets/v3/editorial/0/0f/00fa2d7f-5c3d-5fb8-80fc-549c91891354/564b88e8e446b.image.jpg?resize=300%2C28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14701" y="3004700"/>
            <a:ext cx="566617" cy="5420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0785182"/>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sz="quarter" idx="4294967295"/>
          </p:nvPr>
        </p:nvSpPr>
        <p:spPr>
          <a:xfrm>
            <a:off x="0" y="0"/>
            <a:ext cx="12188825" cy="6858000"/>
          </a:xfrm>
          <a:solidFill>
            <a:srgbClr val="000080"/>
          </a:solidFill>
        </p:spPr>
        <p:txBody>
          <a:bodyPr/>
          <a:lstStyle/>
          <a:p>
            <a:pPr marL="0" indent="0" algn="ctr">
              <a:buNone/>
            </a:pPr>
            <a:r>
              <a:rPr lang="en-US" sz="13800" b="1" spc="220" smtClean="0">
                <a:solidFill>
                  <a:schemeClr val="bg1"/>
                </a:solidFill>
                <a:latin typeface="Corbel" panose="020B0503020204020204" pitchFamily="34" charset="0"/>
                <a:ea typeface="Arial Unicode MS" panose="020B0604020202020204" pitchFamily="34" charset="-128"/>
                <a:cs typeface="Arial Unicode MS" panose="020B0604020202020204" pitchFamily="34" charset="-128"/>
              </a:rPr>
              <a:t> </a:t>
            </a:r>
            <a:endParaRPr lang="en-US" sz="4400" b="1" spc="220" smtClean="0">
              <a:solidFill>
                <a:schemeClr val="bg1"/>
              </a:solidFill>
              <a:latin typeface="Corbel" panose="020B0503020204020204" pitchFamily="34" charset="0"/>
              <a:ea typeface="Arial Unicode MS" panose="020B0604020202020204" pitchFamily="34" charset="-128"/>
              <a:cs typeface="Arial Unicode MS" panose="020B0604020202020204" pitchFamily="34" charset="-128"/>
            </a:endParaRPr>
          </a:p>
          <a:p>
            <a:pPr marL="0" indent="0" algn="ctr">
              <a:buNone/>
            </a:pPr>
            <a:endParaRPr lang="en-US" sz="2200" b="1" spc="220" smtClean="0">
              <a:solidFill>
                <a:schemeClr val="bg1"/>
              </a:solidFill>
              <a:latin typeface="Corbel" panose="020B0503020204020204" pitchFamily="34" charset="0"/>
              <a:ea typeface="Arial Unicode MS" panose="020B0604020202020204" pitchFamily="34" charset="-128"/>
              <a:cs typeface="Arial Unicode MS" panose="020B0604020202020204" pitchFamily="34" charset="-128"/>
            </a:endParaRPr>
          </a:p>
          <a:p>
            <a:pPr marL="0" indent="0" algn="ctr">
              <a:buNone/>
            </a:pPr>
            <a:r>
              <a:rPr lang="en-US" sz="4400" b="1" spc="220" smtClean="0">
                <a:solidFill>
                  <a:schemeClr val="bg1"/>
                </a:solidFill>
                <a:latin typeface="Corbel" panose="020B0503020204020204" pitchFamily="34" charset="0"/>
                <a:ea typeface="Arial Unicode MS" panose="020B0604020202020204" pitchFamily="34" charset="-128"/>
                <a:cs typeface="Arial Unicode MS" panose="020B0604020202020204" pitchFamily="34" charset="-128"/>
              </a:rPr>
              <a:t>KEEP </a:t>
            </a:r>
          </a:p>
          <a:p>
            <a:pPr marL="0" indent="0" algn="ctr">
              <a:buNone/>
            </a:pPr>
            <a:r>
              <a:rPr lang="en-US" sz="4400" b="1" spc="220" smtClean="0">
                <a:solidFill>
                  <a:schemeClr val="bg1"/>
                </a:solidFill>
                <a:latin typeface="Corbel" panose="020B0503020204020204" pitchFamily="34" charset="0"/>
                <a:ea typeface="Arial Unicode MS" panose="020B0604020202020204" pitchFamily="34" charset="-128"/>
                <a:cs typeface="Arial Unicode MS" panose="020B0604020202020204" pitchFamily="34" charset="-128"/>
              </a:rPr>
              <a:t>CALM</a:t>
            </a:r>
          </a:p>
          <a:p>
            <a:pPr marL="0" indent="0" algn="ctr">
              <a:buNone/>
            </a:pPr>
            <a:r>
              <a:rPr lang="en-US" sz="2800" b="1" spc="220" smtClean="0">
                <a:solidFill>
                  <a:schemeClr val="bg1"/>
                </a:solidFill>
                <a:latin typeface="Corbel" panose="020B0503020204020204" pitchFamily="34" charset="0"/>
                <a:ea typeface="Arial Unicode MS" panose="020B0604020202020204" pitchFamily="34" charset="-128"/>
                <a:cs typeface="Arial Unicode MS" panose="020B0604020202020204" pitchFamily="34" charset="-128"/>
              </a:rPr>
              <a:t>FOR </a:t>
            </a:r>
            <a:endParaRPr lang="en-US" sz="4400" b="1" spc="220" smtClean="0">
              <a:solidFill>
                <a:schemeClr val="bg1"/>
              </a:solidFill>
              <a:latin typeface="Corbel" panose="020B0503020204020204" pitchFamily="34" charset="0"/>
              <a:ea typeface="Arial Unicode MS" panose="020B0604020202020204" pitchFamily="34" charset="-128"/>
              <a:cs typeface="Arial Unicode MS" panose="020B0604020202020204" pitchFamily="34" charset="-128"/>
            </a:endParaRPr>
          </a:p>
          <a:p>
            <a:pPr marL="0" indent="0" algn="ctr">
              <a:buNone/>
            </a:pPr>
            <a:r>
              <a:rPr lang="en-US" sz="4400" b="1" spc="220" smtClean="0">
                <a:solidFill>
                  <a:schemeClr val="bg1"/>
                </a:solidFill>
                <a:latin typeface="Corbel" panose="020B0503020204020204" pitchFamily="34" charset="0"/>
                <a:ea typeface="Arial Unicode MS" panose="020B0604020202020204" pitchFamily="34" charset="-128"/>
                <a:cs typeface="Arial Unicode MS" panose="020B0604020202020204" pitchFamily="34" charset="-128"/>
              </a:rPr>
              <a:t>YOUR </a:t>
            </a:r>
          </a:p>
          <a:p>
            <a:pPr marL="0" indent="0" algn="ctr">
              <a:buNone/>
            </a:pPr>
            <a:r>
              <a:rPr lang="en-US" sz="4400" b="1" spc="220" smtClean="0">
                <a:solidFill>
                  <a:schemeClr val="bg1"/>
                </a:solidFill>
                <a:latin typeface="Corbel" panose="020B0503020204020204" pitchFamily="34" charset="0"/>
                <a:ea typeface="Arial Unicode MS" panose="020B0604020202020204" pitchFamily="34" charset="-128"/>
                <a:cs typeface="Arial Unicode MS" panose="020B0604020202020204" pitchFamily="34" charset="-128"/>
              </a:rPr>
              <a:t>MILEAGE </a:t>
            </a:r>
          </a:p>
          <a:p>
            <a:pPr marL="0" indent="0" algn="ctr">
              <a:buNone/>
            </a:pPr>
            <a:r>
              <a:rPr lang="en-US" sz="4400" b="1" spc="220" smtClean="0">
                <a:solidFill>
                  <a:schemeClr val="bg1"/>
                </a:solidFill>
                <a:latin typeface="Corbel" panose="020B0503020204020204" pitchFamily="34" charset="0"/>
                <a:ea typeface="Arial Unicode MS" panose="020B0604020202020204" pitchFamily="34" charset="-128"/>
                <a:cs typeface="Arial Unicode MS" panose="020B0604020202020204" pitchFamily="34" charset="-128"/>
              </a:rPr>
              <a:t>MAY VARY</a:t>
            </a:r>
            <a:endParaRPr lang="en-US" sz="4400" b="1" spc="220">
              <a:solidFill>
                <a:schemeClr val="bg1"/>
              </a:solidFill>
              <a:latin typeface="Corbel" panose="020B0503020204020204" pitchFamily="34" charset="0"/>
              <a:ea typeface="Arial Unicode MS" panose="020B0604020202020204" pitchFamily="34" charset="-128"/>
              <a:cs typeface="Arial Unicode MS" panose="020B0604020202020204" pitchFamily="34" charset="-128"/>
            </a:endParaRPr>
          </a:p>
        </p:txBody>
      </p:sp>
      <p:pic>
        <p:nvPicPr>
          <p:cNvPr id="3077" name="Picture 5" descr="C:\Users\ba\Downloads\yiog5bMp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57005" y="231007"/>
            <a:ext cx="2233061" cy="22330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5912649"/>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4" descr="https://pixabay.com/get/1e5ad9751234c249878c/1447086184/lightning-199651_1920.jpg?direc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40986"/>
            <a:ext cx="12188825" cy="7351385"/>
          </a:xfrm>
          <a:prstGeom prst="rect">
            <a:avLst/>
          </a:prstGeom>
          <a:noFill/>
          <a:extLst>
            <a:ext uri="{909E8E84-426E-40DD-AFC4-6F175D3DCCD1}">
              <a14:hiddenFill xmlns:a14="http://schemas.microsoft.com/office/drawing/2010/main">
                <a:solidFill>
                  <a:srgbClr val="FFFFFF"/>
                </a:solidFill>
              </a14:hiddenFill>
            </a:ext>
          </a:extLst>
        </p:spPr>
      </p:pic>
      <p:sp>
        <p:nvSpPr>
          <p:cNvPr id="4" name="Rechteck 3"/>
          <p:cNvSpPr/>
          <p:nvPr/>
        </p:nvSpPr>
        <p:spPr>
          <a:xfrm>
            <a:off x="209550" y="237069"/>
            <a:ext cx="11830050" cy="6555641"/>
          </a:xfrm>
          <a:prstGeom prst="rect">
            <a:avLst/>
          </a:prstGeom>
        </p:spPr>
        <p:txBody>
          <a:bodyPr wrap="square">
            <a:spAutoFit/>
          </a:bodyPr>
          <a:lstStyle/>
          <a:p>
            <a:pPr>
              <a:lnSpc>
                <a:spcPct val="150000"/>
              </a:lnSpc>
            </a:pPr>
            <a:r>
              <a:rPr lang="de-DE" sz="4000">
                <a:solidFill>
                  <a:schemeClr val="bg1"/>
                </a:solidFill>
                <a:latin typeface="+mj-lt"/>
              </a:rPr>
              <a:t> "Windows PowerShell has pipelines of </a:t>
            </a:r>
            <a:r>
              <a:rPr lang="de-DE" sz="4000" smtClean="0">
                <a:solidFill>
                  <a:schemeClr val="bg1"/>
                </a:solidFill>
                <a:latin typeface="+mj-lt"/>
              </a:rPr>
              <a:t>objects</a:t>
            </a:r>
          </a:p>
          <a:p>
            <a:pPr>
              <a:lnSpc>
                <a:spcPct val="150000"/>
              </a:lnSpc>
            </a:pPr>
            <a:r>
              <a:rPr lang="de-DE" sz="4000" smtClean="0">
                <a:solidFill>
                  <a:schemeClr val="bg1"/>
                </a:solidFill>
                <a:latin typeface="+mj-lt"/>
              </a:rPr>
              <a:t>  instead </a:t>
            </a:r>
            <a:r>
              <a:rPr lang="de-DE" sz="4000">
                <a:solidFill>
                  <a:schemeClr val="bg1"/>
                </a:solidFill>
                <a:latin typeface="+mj-lt"/>
              </a:rPr>
              <a:t>of pipelines of text</a:t>
            </a:r>
          </a:p>
          <a:p>
            <a:pPr>
              <a:lnSpc>
                <a:spcPct val="150000"/>
              </a:lnSpc>
            </a:pPr>
            <a:r>
              <a:rPr lang="de-DE" sz="4000">
                <a:solidFill>
                  <a:schemeClr val="bg1"/>
                </a:solidFill>
                <a:latin typeface="+mj-lt"/>
              </a:rPr>
              <a:t>  Being an object based shell is the difference between </a:t>
            </a:r>
            <a:r>
              <a:rPr lang="de-DE" sz="4000" smtClean="0">
                <a:solidFill>
                  <a:schemeClr val="bg1"/>
                </a:solidFill>
                <a:latin typeface="+mj-lt"/>
              </a:rPr>
              <a:t>  </a:t>
            </a:r>
          </a:p>
          <a:p>
            <a:pPr>
              <a:lnSpc>
                <a:spcPct val="150000"/>
              </a:lnSpc>
            </a:pPr>
            <a:r>
              <a:rPr lang="de-DE" sz="4000">
                <a:solidFill>
                  <a:schemeClr val="bg1"/>
                </a:solidFill>
                <a:latin typeface="+mj-lt"/>
              </a:rPr>
              <a:t> </a:t>
            </a:r>
            <a:r>
              <a:rPr lang="de-DE" sz="4000" smtClean="0">
                <a:solidFill>
                  <a:schemeClr val="bg1"/>
                </a:solidFill>
                <a:latin typeface="+mj-lt"/>
              </a:rPr>
              <a:t> a </a:t>
            </a:r>
            <a:r>
              <a:rPr lang="de-DE" sz="4000" b="1">
                <a:solidFill>
                  <a:schemeClr val="bg1"/>
                </a:solidFill>
                <a:latin typeface="+mj-lt"/>
              </a:rPr>
              <a:t>lightning</a:t>
            </a:r>
            <a:r>
              <a:rPr lang="de-DE" sz="4000">
                <a:solidFill>
                  <a:schemeClr val="bg1"/>
                </a:solidFill>
                <a:latin typeface="+mj-lt"/>
              </a:rPr>
              <a:t> and a </a:t>
            </a:r>
            <a:r>
              <a:rPr lang="de-DE" sz="4000" b="1">
                <a:solidFill>
                  <a:schemeClr val="bg1"/>
                </a:solidFill>
                <a:latin typeface="+mj-lt"/>
              </a:rPr>
              <a:t>lightning</a:t>
            </a:r>
            <a:r>
              <a:rPr lang="de-DE" sz="4000">
                <a:solidFill>
                  <a:schemeClr val="bg1"/>
                </a:solidFill>
                <a:latin typeface="+mj-lt"/>
              </a:rPr>
              <a:t> </a:t>
            </a:r>
            <a:r>
              <a:rPr lang="de-DE" sz="4000" b="1">
                <a:solidFill>
                  <a:schemeClr val="bg1"/>
                </a:solidFill>
                <a:latin typeface="+mj-lt"/>
              </a:rPr>
              <a:t>bug</a:t>
            </a:r>
          </a:p>
          <a:p>
            <a:pPr>
              <a:lnSpc>
                <a:spcPct val="150000"/>
              </a:lnSpc>
            </a:pPr>
            <a:r>
              <a:rPr lang="de-DE" sz="4000">
                <a:solidFill>
                  <a:schemeClr val="bg1"/>
                </a:solidFill>
                <a:latin typeface="+mj-lt"/>
              </a:rPr>
              <a:t>  It sounds the same but they're completely different."</a:t>
            </a:r>
          </a:p>
          <a:p>
            <a:pPr>
              <a:lnSpc>
                <a:spcPct val="150000"/>
              </a:lnSpc>
            </a:pPr>
            <a:r>
              <a:rPr lang="de-DE" sz="4000">
                <a:solidFill>
                  <a:schemeClr val="bg1"/>
                </a:solidFill>
                <a:latin typeface="+mj-lt"/>
              </a:rPr>
              <a:t>  </a:t>
            </a:r>
            <a:endParaRPr lang="de-DE" sz="4000" smtClean="0">
              <a:solidFill>
                <a:schemeClr val="bg1"/>
              </a:solidFill>
              <a:latin typeface="+mj-lt"/>
            </a:endParaRPr>
          </a:p>
          <a:p>
            <a:pPr>
              <a:lnSpc>
                <a:spcPct val="150000"/>
              </a:lnSpc>
            </a:pPr>
            <a:r>
              <a:rPr lang="de-DE" sz="4000">
                <a:solidFill>
                  <a:schemeClr val="bg1"/>
                </a:solidFill>
                <a:latin typeface="+mj-lt"/>
              </a:rPr>
              <a:t> </a:t>
            </a:r>
            <a:r>
              <a:rPr lang="de-DE" sz="4000" smtClean="0">
                <a:solidFill>
                  <a:schemeClr val="bg1"/>
                </a:solidFill>
                <a:latin typeface="+mj-lt"/>
              </a:rPr>
              <a:t> 							Jeffrey </a:t>
            </a:r>
            <a:r>
              <a:rPr lang="de-DE" sz="4000">
                <a:solidFill>
                  <a:schemeClr val="bg1"/>
                </a:solidFill>
                <a:latin typeface="+mj-lt"/>
              </a:rPr>
              <a:t>Snover, Nov 2007</a:t>
            </a:r>
          </a:p>
        </p:txBody>
      </p:sp>
    </p:spTree>
    <p:extLst>
      <p:ext uri="{BB962C8B-B14F-4D97-AF65-F5344CB8AC3E}">
        <p14:creationId xmlns:p14="http://schemas.microsoft.com/office/powerpoint/2010/main" val="688923122"/>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hteck 4"/>
          <p:cNvSpPr/>
          <p:nvPr/>
        </p:nvSpPr>
        <p:spPr>
          <a:xfrm>
            <a:off x="8170527" y="6178034"/>
            <a:ext cx="3540136" cy="369332"/>
          </a:xfrm>
          <a:prstGeom prst="rect">
            <a:avLst/>
          </a:prstGeom>
        </p:spPr>
        <p:txBody>
          <a:bodyPr wrap="none">
            <a:spAutoFit/>
          </a:bodyPr>
          <a:lstStyle/>
          <a:p>
            <a:r>
              <a:rPr lang="de-DE">
                <a:latin typeface="+mj-lt"/>
              </a:rPr>
              <a:t>https://en.wikipedia.org/wiki/Firefly</a:t>
            </a:r>
          </a:p>
        </p:txBody>
      </p:sp>
      <p:pic>
        <p:nvPicPr>
          <p:cNvPr id="7" name="Grafik 6"/>
          <p:cNvPicPr>
            <a:picLocks noChangeAspect="1"/>
          </p:cNvPicPr>
          <p:nvPr/>
        </p:nvPicPr>
        <p:blipFill>
          <a:blip r:embed="rId3"/>
          <a:stretch>
            <a:fillRect/>
          </a:stretch>
        </p:blipFill>
        <p:spPr>
          <a:xfrm>
            <a:off x="222953" y="1066622"/>
            <a:ext cx="11796147" cy="3945643"/>
          </a:xfrm>
          <a:prstGeom prst="rect">
            <a:avLst/>
          </a:prstGeom>
        </p:spPr>
      </p:pic>
    </p:spTree>
    <p:extLst>
      <p:ext uri="{BB962C8B-B14F-4D97-AF65-F5344CB8AC3E}">
        <p14:creationId xmlns:p14="http://schemas.microsoft.com/office/powerpoint/2010/main" val="38835957"/>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p:cNvPicPr>
            <a:picLocks noChangeAspect="1"/>
          </p:cNvPicPr>
          <p:nvPr/>
        </p:nvPicPr>
        <p:blipFill rotWithShape="1">
          <a:blip r:embed="rId3"/>
          <a:srcRect t="18538" b="-727"/>
          <a:stretch/>
        </p:blipFill>
        <p:spPr>
          <a:xfrm>
            <a:off x="2510994" y="1838290"/>
            <a:ext cx="6252006" cy="5019710"/>
          </a:xfrm>
          <a:prstGeom prst="rect">
            <a:avLst/>
          </a:prstGeom>
        </p:spPr>
      </p:pic>
      <p:sp>
        <p:nvSpPr>
          <p:cNvPr id="8" name="Title 4"/>
          <p:cNvSpPr txBox="1">
            <a:spLocks/>
          </p:cNvSpPr>
          <p:nvPr/>
        </p:nvSpPr>
        <p:spPr>
          <a:xfrm>
            <a:off x="519112" y="228600"/>
            <a:ext cx="11149013" cy="747897"/>
          </a:xfrm>
          <a:prstGeom prst="rect">
            <a:avLst/>
          </a:prstGeom>
        </p:spPr>
        <p:txBody>
          <a:bodyPr/>
          <a:lstStyle>
            <a:lvl1pPr algn="l" defTabSz="914363" rtl="0" eaLnBrk="1" latinLnBrk="0" hangingPunct="1">
              <a:lnSpc>
                <a:spcPct val="90000"/>
              </a:lnSpc>
              <a:spcBef>
                <a:spcPct val="0"/>
              </a:spcBef>
              <a:buNone/>
              <a:defRPr lang="en-US" sz="5400" b="0" kern="1200" cap="none" spc="-100" baseline="0" dirty="0" smtClean="0">
                <a:ln w="3175">
                  <a:noFill/>
                </a:ln>
                <a:solidFill>
                  <a:srgbClr val="00B0F0"/>
                </a:solidFill>
                <a:effectLst/>
                <a:latin typeface="+mj-lt"/>
                <a:ea typeface="+mn-ea"/>
                <a:cs typeface="Arial" charset="0"/>
              </a:defRPr>
            </a:lvl1pPr>
          </a:lstStyle>
          <a:p>
            <a:pPr>
              <a:spcBef>
                <a:spcPts val="1000"/>
              </a:spcBef>
            </a:pPr>
            <a:r>
              <a:rPr lang="de-DE">
                <a:solidFill>
                  <a:srgbClr val="0000FF"/>
                </a:solidFill>
                <a:cs typeface="Consolas" panose="020B0609020204030204" pitchFamily="49" charset="0"/>
              </a:rPr>
              <a:t>Change-Water</a:t>
            </a:r>
            <a:r>
              <a:rPr lang="de-DE">
                <a:solidFill>
                  <a:prstClr val="black"/>
                </a:solidFill>
                <a:cs typeface="Consolas" panose="020B0609020204030204" pitchFamily="49" charset="0"/>
              </a:rPr>
              <a:t> -into </a:t>
            </a:r>
            <a:r>
              <a:rPr lang="de-DE" smtClean="0">
                <a:solidFill>
                  <a:srgbClr val="8A2BE2"/>
                </a:solidFill>
                <a:cs typeface="Consolas" panose="020B0609020204030204" pitchFamily="49" charset="0"/>
              </a:rPr>
              <a:t>Wine</a:t>
            </a:r>
          </a:p>
          <a:p>
            <a:pPr>
              <a:spcBef>
                <a:spcPts val="1000"/>
              </a:spcBef>
            </a:pPr>
            <a:r>
              <a:rPr lang="en-US" sz="3200">
                <a:solidFill>
                  <a:srgbClr val="FF0000"/>
                </a:solidFill>
                <a:cs typeface="Consolas" panose="020B0609020204030204" pitchFamily="49" charset="0"/>
              </a:rPr>
              <a:t>Error : The term "Change-Water" ist not </a:t>
            </a:r>
            <a:r>
              <a:rPr lang="en-US" sz="3200" smtClean="0">
                <a:solidFill>
                  <a:srgbClr val="FF0000"/>
                </a:solidFill>
                <a:cs typeface="Consolas" panose="020B0609020204030204" pitchFamily="49" charset="0"/>
              </a:rPr>
              <a:t>yet implemented.</a:t>
            </a:r>
            <a:endParaRPr lang="de-DE" sz="3200">
              <a:solidFill>
                <a:srgbClr val="FF0000"/>
              </a:solidFill>
              <a:cs typeface="Consolas" panose="020B0609020204030204" pitchFamily="49" charset="0"/>
            </a:endParaRPr>
          </a:p>
          <a:p>
            <a:pPr>
              <a:spcBef>
                <a:spcPts val="1000"/>
              </a:spcBef>
            </a:pPr>
            <a:endParaRPr lang="de-DE" smtClean="0">
              <a:solidFill>
                <a:srgbClr val="8A2BE2"/>
              </a:solidFill>
              <a:cs typeface="Consolas" panose="020B0609020204030204" pitchFamily="49" charset="0"/>
            </a:endParaRPr>
          </a:p>
          <a:p>
            <a:pPr>
              <a:spcBef>
                <a:spcPts val="1000"/>
              </a:spcBef>
            </a:pPr>
            <a:endParaRPr lang="de-DE">
              <a:solidFill>
                <a:srgbClr val="8A2BE2"/>
              </a:solidFill>
              <a:cs typeface="Consolas" panose="020B0609020204030204" pitchFamily="49" charset="0"/>
            </a:endParaRPr>
          </a:p>
        </p:txBody>
      </p:sp>
    </p:spTree>
    <p:extLst>
      <p:ext uri="{BB962C8B-B14F-4D97-AF65-F5344CB8AC3E}">
        <p14:creationId xmlns:p14="http://schemas.microsoft.com/office/powerpoint/2010/main" val="1825759059"/>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hteck 5"/>
          <p:cNvSpPr/>
          <p:nvPr/>
        </p:nvSpPr>
        <p:spPr>
          <a:xfrm>
            <a:off x="397163" y="1180425"/>
            <a:ext cx="9698182" cy="1600438"/>
          </a:xfrm>
          <a:prstGeom prst="rect">
            <a:avLst/>
          </a:prstGeom>
        </p:spPr>
        <p:txBody>
          <a:bodyPr wrap="square">
            <a:spAutoFit/>
          </a:bodyPr>
          <a:lstStyle/>
          <a:p>
            <a:r>
              <a:rPr lang="en-US" sz="2800">
                <a:latin typeface="+mj-lt"/>
              </a:rPr>
              <a:t> </a:t>
            </a:r>
            <a:r>
              <a:rPr lang="en-US" sz="2800" smtClean="0">
                <a:latin typeface="+mj-lt"/>
              </a:rPr>
              <a:t>      </a:t>
            </a:r>
            <a:r>
              <a:rPr lang="en-US" sz="2800" smtClean="0">
                <a:solidFill>
                  <a:srgbClr val="FF4500"/>
                </a:solidFill>
                <a:latin typeface="+mj-lt"/>
              </a:rPr>
              <a:t>$</a:t>
            </a:r>
            <a:r>
              <a:rPr lang="en-US" sz="2800">
                <a:solidFill>
                  <a:srgbClr val="FF4500"/>
                </a:solidFill>
                <a:latin typeface="+mj-lt"/>
              </a:rPr>
              <a:t>Host</a:t>
            </a:r>
            <a:r>
              <a:rPr lang="en-US" sz="2800">
                <a:solidFill>
                  <a:srgbClr val="A9A9A9"/>
                </a:solidFill>
                <a:latin typeface="+mj-lt"/>
              </a:rPr>
              <a:t>.</a:t>
            </a:r>
            <a:r>
              <a:rPr lang="en-US" sz="2800">
                <a:solidFill>
                  <a:prstClr val="black"/>
                </a:solidFill>
                <a:latin typeface="+mj-lt"/>
              </a:rPr>
              <a:t>PrivateData</a:t>
            </a:r>
            <a:r>
              <a:rPr lang="en-US" sz="2800">
                <a:solidFill>
                  <a:srgbClr val="A9A9A9"/>
                </a:solidFill>
                <a:latin typeface="+mj-lt"/>
              </a:rPr>
              <a:t>.</a:t>
            </a:r>
            <a:r>
              <a:rPr lang="en-US" sz="2800">
                <a:solidFill>
                  <a:prstClr val="black"/>
                </a:solidFill>
                <a:latin typeface="+mj-lt"/>
              </a:rPr>
              <a:t>ErrorBackgroundColor </a:t>
            </a:r>
            <a:r>
              <a:rPr lang="en-US" sz="2800">
                <a:solidFill>
                  <a:srgbClr val="A9A9A9"/>
                </a:solidFill>
                <a:latin typeface="+mj-lt"/>
              </a:rPr>
              <a:t>=</a:t>
            </a:r>
            <a:r>
              <a:rPr lang="en-US" sz="2800">
                <a:solidFill>
                  <a:prstClr val="black"/>
                </a:solidFill>
                <a:latin typeface="+mj-lt"/>
              </a:rPr>
              <a:t> </a:t>
            </a:r>
            <a:r>
              <a:rPr lang="en-US" sz="2800">
                <a:solidFill>
                  <a:srgbClr val="8B0000"/>
                </a:solidFill>
                <a:latin typeface="+mj-lt"/>
              </a:rPr>
              <a:t>'white' </a:t>
            </a:r>
            <a:endParaRPr lang="en-US" sz="2800" smtClean="0">
              <a:latin typeface="+mj-lt"/>
            </a:endParaRPr>
          </a:p>
          <a:p>
            <a:pPr>
              <a:lnSpc>
                <a:spcPct val="150000"/>
              </a:lnSpc>
            </a:pPr>
            <a:r>
              <a:rPr lang="en-US" sz="2800">
                <a:latin typeface="+mj-lt"/>
              </a:rPr>
              <a:t> </a:t>
            </a:r>
            <a:r>
              <a:rPr lang="en-US" sz="2800" smtClean="0">
                <a:latin typeface="+mj-lt"/>
              </a:rPr>
              <a:t>      $PSHOME\profile.ps1</a:t>
            </a:r>
            <a:endParaRPr lang="en-US" sz="2800">
              <a:latin typeface="+mj-lt"/>
            </a:endParaRPr>
          </a:p>
          <a:p>
            <a:endParaRPr lang="en-US" sz="2800">
              <a:solidFill>
                <a:srgbClr val="8B0000"/>
              </a:solidFill>
              <a:latin typeface="+mj-lt"/>
            </a:endParaRPr>
          </a:p>
        </p:txBody>
      </p:sp>
      <p:pic>
        <p:nvPicPr>
          <p:cNvPr id="1027"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b="6723"/>
          <a:stretch/>
        </p:blipFill>
        <p:spPr bwMode="auto">
          <a:xfrm>
            <a:off x="6093618" y="1879081"/>
            <a:ext cx="5495925" cy="4380096"/>
          </a:xfrm>
          <a:prstGeom prst="rect">
            <a:avLst/>
          </a:prstGeom>
          <a:noFill/>
          <a:ln w="9525">
            <a:solidFill>
              <a:schemeClr val="bg1">
                <a:lumMod val="50000"/>
              </a:schemeClr>
            </a:solidFill>
            <a:miter lim="800000"/>
            <a:headEnd/>
            <a:tailEnd/>
          </a:ln>
          <a:extLst>
            <a:ext uri="{909E8E84-426E-40DD-AFC4-6F175D3DCCD1}">
              <a14:hiddenFill xmlns:a14="http://schemas.microsoft.com/office/drawing/2010/main">
                <a:solidFill>
                  <a:schemeClr val="accent1"/>
                </a:solidFill>
              </a14:hiddenFill>
            </a:ext>
          </a:extLst>
        </p:spPr>
      </p:pic>
      <p:sp>
        <p:nvSpPr>
          <p:cNvPr id="10" name="Titel 3"/>
          <p:cNvSpPr txBox="1">
            <a:spLocks/>
          </p:cNvSpPr>
          <p:nvPr/>
        </p:nvSpPr>
        <p:spPr>
          <a:xfrm>
            <a:off x="519112" y="228600"/>
            <a:ext cx="11149013" cy="747897"/>
          </a:xfrm>
          <a:prstGeom prst="rect">
            <a:avLst/>
          </a:prstGeom>
        </p:spPr>
        <p:txBody>
          <a:bodyPr/>
          <a:lstStyle>
            <a:lvl1pPr algn="l" defTabSz="914363" rtl="0" eaLnBrk="1" latinLnBrk="0" hangingPunct="1">
              <a:lnSpc>
                <a:spcPct val="90000"/>
              </a:lnSpc>
              <a:spcBef>
                <a:spcPct val="0"/>
              </a:spcBef>
              <a:buNone/>
              <a:defRPr lang="en-US" sz="5400" b="0" kern="1200" cap="none" spc="-100" baseline="0" dirty="0" smtClean="0">
                <a:ln w="3175">
                  <a:noFill/>
                </a:ln>
                <a:solidFill>
                  <a:srgbClr val="00B0F0"/>
                </a:solidFill>
                <a:effectLst/>
                <a:latin typeface="+mj-lt"/>
                <a:ea typeface="+mn-ea"/>
                <a:cs typeface="Arial" charset="0"/>
              </a:defRPr>
            </a:lvl1pPr>
          </a:lstStyle>
          <a:p>
            <a:r>
              <a:rPr lang="en-US" smtClean="0">
                <a:gradFill>
                  <a:gsLst>
                    <a:gs pos="1250">
                      <a:schemeClr val="tx2"/>
                    </a:gs>
                    <a:gs pos="100000">
                      <a:schemeClr val="tx2"/>
                    </a:gs>
                  </a:gsLst>
                  <a:lin ang="5400000" scaled="0"/>
                </a:gradFill>
              </a:rPr>
              <a:t>Basic tasks: Make </a:t>
            </a:r>
            <a:r>
              <a:rPr lang="en-US">
                <a:gradFill>
                  <a:gsLst>
                    <a:gs pos="1250">
                      <a:schemeClr val="tx2"/>
                    </a:gs>
                    <a:gs pos="100000">
                      <a:schemeClr val="tx2"/>
                    </a:gs>
                  </a:gsLst>
                  <a:lin ang="5400000" scaled="0"/>
                </a:gradFill>
              </a:rPr>
              <a:t>it </a:t>
            </a:r>
            <a:r>
              <a:rPr lang="en-US" smtClean="0">
                <a:gradFill>
                  <a:gsLst>
                    <a:gs pos="1250">
                      <a:schemeClr val="tx2"/>
                    </a:gs>
                    <a:gs pos="100000">
                      <a:schemeClr val="tx2"/>
                    </a:gs>
                  </a:gsLst>
                  <a:lin ang="5400000" scaled="0"/>
                </a:gradFill>
              </a:rPr>
              <a:t>readable!</a:t>
            </a:r>
            <a:endParaRPr lang="en-US" dirty="0">
              <a:gradFill>
                <a:gsLst>
                  <a:gs pos="1250">
                    <a:schemeClr val="tx2"/>
                  </a:gs>
                  <a:gs pos="100000">
                    <a:schemeClr val="tx2"/>
                  </a:gs>
                </a:gsLst>
                <a:lin ang="5400000" scaled="0"/>
              </a:gradFill>
            </a:endParaRPr>
          </a:p>
        </p:txBody>
      </p:sp>
      <p:sp>
        <p:nvSpPr>
          <p:cNvPr id="11" name="Nach oben gekrümmter Pfeil 10"/>
          <p:cNvSpPr/>
          <p:nvPr/>
        </p:nvSpPr>
        <p:spPr bwMode="auto">
          <a:xfrm rot="5400000">
            <a:off x="447950" y="1565548"/>
            <a:ext cx="815907" cy="370997"/>
          </a:xfrm>
          <a:prstGeom prst="curvedUpArrow">
            <a:avLst>
              <a:gd name="adj1" fmla="val 25000"/>
              <a:gd name="adj2" fmla="val 93898"/>
              <a:gd name="adj3" fmla="val 25000"/>
            </a:avLst>
          </a:prstGeom>
          <a:solidFill>
            <a:srgbClr val="00008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de-DE" sz="2200" dirty="0"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066316049"/>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smtClean="0"/>
              <a:t>What's a PowerShell command ?</a:t>
            </a:r>
            <a:endParaRPr lang="en-US"/>
          </a:p>
        </p:txBody>
      </p:sp>
      <p:sp>
        <p:nvSpPr>
          <p:cNvPr id="4" name="Rechteck 3"/>
          <p:cNvSpPr/>
          <p:nvPr/>
        </p:nvSpPr>
        <p:spPr>
          <a:xfrm>
            <a:off x="449179" y="1180486"/>
            <a:ext cx="6092825" cy="2747675"/>
          </a:xfrm>
          <a:prstGeom prst="rect">
            <a:avLst/>
          </a:prstGeom>
        </p:spPr>
        <p:txBody>
          <a:bodyPr>
            <a:spAutoFit/>
          </a:bodyPr>
          <a:lstStyle/>
          <a:p>
            <a:pPr>
              <a:lnSpc>
                <a:spcPct val="150000"/>
              </a:lnSpc>
            </a:pPr>
            <a:r>
              <a:rPr lang="en-US" sz="4000" smtClean="0">
                <a:solidFill>
                  <a:srgbClr val="A9A9A9"/>
                </a:solidFill>
                <a:latin typeface="+mj-lt"/>
              </a:rPr>
              <a:t>[</a:t>
            </a:r>
            <a:r>
              <a:rPr lang="en-US" sz="4000">
                <a:solidFill>
                  <a:srgbClr val="008080"/>
                </a:solidFill>
                <a:latin typeface="+mj-lt"/>
              </a:rPr>
              <a:t>System.DateTime</a:t>
            </a:r>
            <a:r>
              <a:rPr lang="en-US" sz="4000">
                <a:solidFill>
                  <a:srgbClr val="A9A9A9"/>
                </a:solidFill>
                <a:latin typeface="+mj-lt"/>
              </a:rPr>
              <a:t>]::</a:t>
            </a:r>
            <a:r>
              <a:rPr lang="en-US" sz="4000">
                <a:solidFill>
                  <a:prstClr val="black"/>
                </a:solidFill>
                <a:latin typeface="+mj-lt"/>
              </a:rPr>
              <a:t>Now</a:t>
            </a:r>
          </a:p>
          <a:p>
            <a:pPr>
              <a:lnSpc>
                <a:spcPct val="150000"/>
              </a:lnSpc>
            </a:pPr>
            <a:r>
              <a:rPr lang="en-US" sz="4000">
                <a:solidFill>
                  <a:srgbClr val="0000FF"/>
                </a:solidFill>
                <a:latin typeface="+mj-lt"/>
              </a:rPr>
              <a:t>Get-Date</a:t>
            </a:r>
            <a:r>
              <a:rPr lang="en-US" sz="4000">
                <a:solidFill>
                  <a:prstClr val="black"/>
                </a:solidFill>
                <a:latin typeface="+mj-lt"/>
              </a:rPr>
              <a:t> </a:t>
            </a:r>
          </a:p>
          <a:p>
            <a:pPr>
              <a:lnSpc>
                <a:spcPct val="150000"/>
              </a:lnSpc>
            </a:pPr>
            <a:r>
              <a:rPr lang="en-US" sz="4000" smtClean="0">
                <a:solidFill>
                  <a:srgbClr val="0000FF"/>
                </a:solidFill>
                <a:latin typeface="+mj-lt"/>
              </a:rPr>
              <a:t>date</a:t>
            </a:r>
            <a:endParaRPr lang="en-US" sz="4000">
              <a:solidFill>
                <a:prstClr val="black"/>
              </a:solidFill>
              <a:latin typeface="+mj-lt"/>
            </a:endParaRPr>
          </a:p>
        </p:txBody>
      </p:sp>
    </p:spTree>
    <p:extLst>
      <p:ext uri="{BB962C8B-B14F-4D97-AF65-F5344CB8AC3E}">
        <p14:creationId xmlns:p14="http://schemas.microsoft.com/office/powerpoint/2010/main" val="2814253460"/>
      </p:ext>
    </p:extLst>
  </p:cSld>
  <p:clrMapOvr>
    <a:masterClrMapping/>
  </p:clrMapOvr>
  <p:transition>
    <p:fade/>
  </p:transition>
  <p:timing>
    <p:tnLst>
      <p:par>
        <p:cTn id="1" dur="indefinite" restart="never" nodeType="tmRoot"/>
      </p:par>
    </p:tnLst>
  </p:timing>
</p:sld>
</file>

<file path=ppt/theme/theme1.xml><?xml version="1.0" encoding="utf-8"?>
<a:theme xmlns:a="http://schemas.openxmlformats.org/drawingml/2006/main" name="5-30055_Office Template 2012 - 16x9 - White Background">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365 Template Orange.potx" id="{A418BC41-9312-4E81-974D-3B62BBA9F7CA}" vid="{6D227263-DACE-442F-8D98-551E7A302C9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Office365 Template Orange</Template>
  <TotalTime>0</TotalTime>
  <Words>525</Words>
  <Application>Microsoft Office PowerPoint</Application>
  <PresentationFormat>Benutzerdefiniert</PresentationFormat>
  <Paragraphs>152</Paragraphs>
  <Slides>28</Slides>
  <Notes>28</Notes>
  <HiddenSlides>0</HiddenSlides>
  <MMClips>0</MMClips>
  <ScaleCrop>false</ScaleCrop>
  <HeadingPairs>
    <vt:vector size="6" baseType="variant">
      <vt:variant>
        <vt:lpstr>Verwendete Schriftarten</vt:lpstr>
      </vt:variant>
      <vt:variant>
        <vt:i4>8</vt:i4>
      </vt:variant>
      <vt:variant>
        <vt:lpstr>Design</vt:lpstr>
      </vt:variant>
      <vt:variant>
        <vt:i4>1</vt:i4>
      </vt:variant>
      <vt:variant>
        <vt:lpstr>Folientitel</vt:lpstr>
      </vt:variant>
      <vt:variant>
        <vt:i4>28</vt:i4>
      </vt:variant>
    </vt:vector>
  </HeadingPairs>
  <TitlesOfParts>
    <vt:vector size="37" baseType="lpstr">
      <vt:lpstr>Arial Unicode MS</vt:lpstr>
      <vt:lpstr>Arial</vt:lpstr>
      <vt:lpstr>Calibri</vt:lpstr>
      <vt:lpstr>Consolas</vt:lpstr>
      <vt:lpstr>Corbel</vt:lpstr>
      <vt:lpstr>Segoe UI</vt:lpstr>
      <vt:lpstr>Segoe UI Light</vt:lpstr>
      <vt:lpstr>Wingdings</vt:lpstr>
      <vt:lpstr>5-30055_Office Template 2012 - 16x9 - White Background</vt:lpstr>
      <vt:lpstr>How to not (teach | use) Powershell  by Thorsten Butz                                                      #b9</vt:lpstr>
      <vt:lpstr>Platinum Sponsors</vt:lpstr>
      <vt:lpstr>about_me</vt:lpstr>
      <vt:lpstr>PowerPoint-Präsentation</vt:lpstr>
      <vt:lpstr>PowerPoint-Präsentation</vt:lpstr>
      <vt:lpstr>PowerPoint-Präsentation</vt:lpstr>
      <vt:lpstr>PowerPoint-Präsentation</vt:lpstr>
      <vt:lpstr>PowerPoint-Präsentation</vt:lpstr>
      <vt:lpstr>What's a PowerShell command ?</vt:lpstr>
      <vt:lpstr>The DNA of PoSh: Objects</vt:lpstr>
      <vt:lpstr>The DNA of PoSh: Parameter binding</vt:lpstr>
      <vt:lpstr>Parameter binding: byValue</vt:lpstr>
      <vt:lpstr>Parameter binding: byPropertyName</vt:lpstr>
      <vt:lpstr>PowerPoint-Präsentation</vt:lpstr>
      <vt:lpstr>PowerPoint-Präsentation</vt:lpstr>
      <vt:lpstr>PowerPoint-Präsentation</vt:lpstr>
      <vt:lpstr>What's your target audience, MOC? </vt:lpstr>
      <vt:lpstr>PowerPoint-Präsentation</vt:lpstr>
      <vt:lpstr>PowerPoint-Präsentation</vt:lpstr>
      <vt:lpstr>[type] literals</vt:lpstr>
      <vt:lpstr>PowerShell mysticism: case preserving</vt:lpstr>
      <vt:lpstr>Falling in love with external commands</vt:lpstr>
      <vt:lpstr>Pipeling, reloaded</vt:lpstr>
      <vt:lpstr>Mr. Bool and the evil [switch]</vt:lpstr>
      <vt:lpstr>PowerPoint-Präsentation</vt:lpstr>
      <vt:lpstr>Survival Kit</vt:lpstr>
      <vt:lpstr>PowerPoint-Präsentation</vt:lpstr>
      <vt:lpstr>PowerPoint-Präsentation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dc:description/>
  <cp:lastModifiedBy/>
  <cp:revision>1</cp:revision>
  <dcterms:created xsi:type="dcterms:W3CDTF">2015-11-29T15:38:23Z</dcterms:created>
  <dcterms:modified xsi:type="dcterms:W3CDTF">2015-11-29T15:48:11Z</dcterms:modified>
</cp:coreProperties>
</file>